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603825" cy="43205400"/>
  <p:notesSz cx="7315200" cy="9601200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sz="83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83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83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83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83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b="1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dermueller, Rosina" initials="LR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7F7F7F"/>
    <a:srgbClr val="95AE02"/>
    <a:srgbClr val="A3BE02"/>
    <a:srgbClr val="3366FF"/>
    <a:srgbClr val="ADCA02"/>
    <a:srgbClr val="B9CC00"/>
    <a:srgbClr val="F1B00D"/>
    <a:srgbClr val="BC2400"/>
    <a:srgbClr val="B9C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593" autoAdjust="0"/>
    <p:restoredTop sz="99850" autoAdjust="0"/>
  </p:normalViewPr>
  <p:slideViewPr>
    <p:cSldViewPr>
      <p:cViewPr>
        <p:scale>
          <a:sx n="30" d="100"/>
          <a:sy n="30" d="100"/>
        </p:scale>
        <p:origin x="-1642" y="4171"/>
      </p:cViewPr>
      <p:guideLst>
        <p:guide orient="horz" pos="23270"/>
        <p:guide pos="188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738071613291352E-2"/>
          <c:y val="4.3609064387811716E-2"/>
          <c:w val="0.95190778662374764"/>
          <c:h val="0.89191149565961536"/>
        </c:manualLayout>
      </c:layout>
      <c:pieChart>
        <c:varyColors val="1"/>
        <c:ser>
          <c:idx val="0"/>
          <c:order val="0"/>
          <c:tx>
            <c:strRef>
              <c:f>'Graphiken über alle'!$U$78</c:f>
              <c:strCache>
                <c:ptCount val="1"/>
                <c:pt idx="0">
                  <c:v>156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131957942336608"/>
                  <c:y val="0.156144324352009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≤1</a:t>
                    </a:r>
                    <a:r>
                      <a:rPr lang="en-US" dirty="0"/>
                      <a:t>
27%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651564362585536"/>
                  <c:y val="-0.177613031555792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043129761281909"/>
                  <c:y val="-0.154213963326210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674686497521144"/>
                  <c:y val="5.59438178335816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4025081000535055E-2"/>
                  <c:y val="8.84253839125509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8309292220825337E-2"/>
                  <c:y val="0.111671469740634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effectLst>
                <a:glow rad="127000">
                  <a:schemeClr val="accent1">
                    <a:alpha val="40000"/>
                  </a:schemeClr>
                </a:glow>
              </a:effectLst>
            </c:spPr>
            <c:txPr>
              <a:bodyPr/>
              <a:lstStyle/>
              <a:p>
                <a:pPr>
                  <a:defRPr sz="3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'Graphiken über alle'!$V$77:$Z$77</c:f>
              <c:strCache>
                <c:ptCount val="5"/>
                <c:pt idx="0">
                  <c:v>bis 1</c:v>
                </c:pt>
                <c:pt idx="1">
                  <c:v>&gt;1-3</c:v>
                </c:pt>
                <c:pt idx="2">
                  <c:v>&gt;3-5</c:v>
                </c:pt>
                <c:pt idx="3">
                  <c:v>&gt;5-10</c:v>
                </c:pt>
                <c:pt idx="4">
                  <c:v>&gt;10</c:v>
                </c:pt>
              </c:strCache>
            </c:strRef>
          </c:cat>
          <c:val>
            <c:numRef>
              <c:f>'Graphiken über alle'!$V$78:$Z$78</c:f>
              <c:numCache>
                <c:formatCode>General</c:formatCode>
                <c:ptCount val="5"/>
                <c:pt idx="0">
                  <c:v>42</c:v>
                </c:pt>
                <c:pt idx="1">
                  <c:v>37</c:v>
                </c:pt>
                <c:pt idx="2">
                  <c:v>28</c:v>
                </c:pt>
                <c:pt idx="3">
                  <c:v>31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'Graphiken über alle'!$U$79</c:f>
              <c:strCache>
                <c:ptCount val="1"/>
                <c:pt idx="0">
                  <c:v>100</c:v>
                </c:pt>
              </c:strCache>
            </c:strRef>
          </c:tx>
          <c:cat>
            <c:strRef>
              <c:f>'Graphiken über alle'!$V$77:$Z$77</c:f>
              <c:strCache>
                <c:ptCount val="5"/>
                <c:pt idx="0">
                  <c:v>bis 1</c:v>
                </c:pt>
                <c:pt idx="1">
                  <c:v>&gt;1-3</c:v>
                </c:pt>
                <c:pt idx="2">
                  <c:v>&gt;3-5</c:v>
                </c:pt>
                <c:pt idx="3">
                  <c:v>&gt;5-10</c:v>
                </c:pt>
                <c:pt idx="4">
                  <c:v>&gt;10</c:v>
                </c:pt>
              </c:strCache>
            </c:strRef>
          </c:cat>
          <c:val>
            <c:numRef>
              <c:f>'Graphiken über alle'!$V$79:$Z$79</c:f>
              <c:numCache>
                <c:formatCode>0</c:formatCode>
                <c:ptCount val="5"/>
                <c:pt idx="0">
                  <c:v>26.923076923076927</c:v>
                </c:pt>
                <c:pt idx="1">
                  <c:v>23.717948717948719</c:v>
                </c:pt>
                <c:pt idx="2">
                  <c:v>17.948717948717949</c:v>
                </c:pt>
                <c:pt idx="3">
                  <c:v>19.871794871794872</c:v>
                </c:pt>
                <c:pt idx="4">
                  <c:v>10.897435897435898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 w="12700">
      <a:solidFill>
        <a:schemeClr val="tx1">
          <a:tint val="75000"/>
          <a:shade val="95000"/>
          <a:satMod val="105000"/>
        </a:schemeClr>
      </a:solidFill>
    </a:ln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6699FF"/>
              </a:solidFill>
            </c:spPr>
          </c:dPt>
          <c:dLbls>
            <c:dLbl>
              <c:idx val="0"/>
              <c:layout>
                <c:manualLayout>
                  <c:x val="2.2060445621001543E-2"/>
                  <c:y val="0.30476190476190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854401058901471E-2"/>
                  <c:y val="0.27619047619047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'Graphiken über alle'!$AK$97:$AK$98</c:f>
              <c:strCache>
                <c:ptCount val="2"/>
                <c:pt idx="0">
                  <c:v>Acceptance of the                                         inhalation therapy</c:v>
                </c:pt>
                <c:pt idx="1">
                  <c:v>Tolerability of Mucoclear 3% </c:v>
                </c:pt>
              </c:strCache>
            </c:strRef>
          </c:cat>
          <c:val>
            <c:numRef>
              <c:f>'Graphiken über alle'!$AL$97:$AL$98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871424"/>
        <c:axId val="170873216"/>
        <c:axId val="0"/>
      </c:bar3DChart>
      <c:catAx>
        <c:axId val="17087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de-DE"/>
          </a:p>
        </c:txPr>
        <c:crossAx val="170873216"/>
        <c:crosses val="autoZero"/>
        <c:auto val="1"/>
        <c:lblAlgn val="ctr"/>
        <c:lblOffset val="100"/>
        <c:noMultiLvlLbl val="0"/>
      </c:catAx>
      <c:valAx>
        <c:axId val="17087321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GB" sz="1700" baseline="0" dirty="0" smtClean="0"/>
                  <a:t>Average score from </a:t>
                </a:r>
                <a:r>
                  <a:rPr lang="en-GB" sz="1700" baseline="0" dirty="0"/>
                  <a:t>"0" (no) </a:t>
                </a:r>
                <a:r>
                  <a:rPr lang="en-GB" sz="1700" baseline="0" dirty="0" smtClean="0"/>
                  <a:t>effect up </a:t>
                </a:r>
                <a:r>
                  <a:rPr lang="en-GB" sz="1700" baseline="0" dirty="0"/>
                  <a:t>to "10</a:t>
                </a:r>
                <a:r>
                  <a:rPr lang="en-GB" sz="1700" baseline="0" dirty="0" smtClean="0"/>
                  <a:t>" </a:t>
                </a:r>
                <a:r>
                  <a:rPr lang="en-GB" sz="1700" baseline="0" dirty="0"/>
                  <a:t>(very good) effect in % </a:t>
                </a:r>
                <a:endParaRPr lang="en-GB" sz="17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de-DE"/>
          </a:p>
        </c:txPr>
        <c:crossAx val="170871424"/>
        <c:crosses val="autoZero"/>
        <c:crossBetween val="between"/>
        <c:majorUnit val="10"/>
        <c:minorUnit val="4.0000000000000008E-2"/>
      </c:valAx>
      <c:spPr>
        <a:effectLst/>
      </c:spPr>
    </c:plotArea>
    <c:plotVisOnly val="1"/>
    <c:dispBlanksAs val="gap"/>
    <c:showDLblsOverMax val="0"/>
  </c:chart>
  <c:spPr>
    <a:ln w="12700">
      <a:solidFill>
        <a:srgbClr val="7F7F7F"/>
      </a:solidFill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106397712566469"/>
          <c:y val="3.7547074571707977E-3"/>
          <c:w val="0.72547475956124996"/>
          <c:h val="0.871837878534957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'Graphiken über alle'!$BJ$233</c:f>
              <c:strCache>
                <c:ptCount val="1"/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6699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6699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4657718211490015"/>
                  <c:y val="-1.8098753067168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2046170920948724"/>
                  <c:y val="-9.0493765335843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2284498419094576"/>
                  <c:y val="-1.8098753067168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88034062281368"/>
                  <c:y val="-1.8100178165835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3118677504301324"/>
                  <c:y val="-1.266912714701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2800" b="1" baseline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'Graphiken über alle'!$BI$234:$BI$238</c:f>
              <c:strCache>
                <c:ptCount val="5"/>
                <c:pt idx="0">
                  <c:v>Course of the disease</c:v>
                </c:pt>
                <c:pt idx="1">
                  <c:v>Nervous cough</c:v>
                </c:pt>
                <c:pt idx="2">
                  <c:v>Dyspnoea</c:v>
                </c:pt>
                <c:pt idx="3">
                  <c:v>Dry cough</c:v>
                </c:pt>
                <c:pt idx="4">
                  <c:v>Bronchial secretion</c:v>
                </c:pt>
              </c:strCache>
            </c:strRef>
          </c:cat>
          <c:val>
            <c:numRef>
              <c:f>'Graphiken über alle'!$BJ$234:$BJ$238</c:f>
              <c:numCache>
                <c:formatCode>General</c:formatCode>
                <c:ptCount val="5"/>
                <c:pt idx="0">
                  <c:v>75</c:v>
                </c:pt>
                <c:pt idx="1">
                  <c:v>68</c:v>
                </c:pt>
                <c:pt idx="2">
                  <c:v>69</c:v>
                </c:pt>
                <c:pt idx="3">
                  <c:v>72</c:v>
                </c:pt>
                <c:pt idx="4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181440"/>
        <c:axId val="179182976"/>
        <c:axId val="0"/>
      </c:bar3DChart>
      <c:catAx>
        <c:axId val="1791814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800" b="1"/>
            </a:pPr>
            <a:endParaRPr lang="de-DE"/>
          </a:p>
        </c:txPr>
        <c:crossAx val="179182976"/>
        <c:crossesAt val="0"/>
        <c:auto val="1"/>
        <c:lblAlgn val="ctr"/>
        <c:lblOffset val="100"/>
        <c:noMultiLvlLbl val="0"/>
      </c:catAx>
      <c:valAx>
        <c:axId val="17918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 rot="0" vert="horz" anchor="ctr" anchorCtr="0"/>
              <a:lstStyle/>
              <a:p>
                <a:pPr>
                  <a:defRPr sz="1800" b="1"/>
                </a:pPr>
                <a:r>
                  <a:rPr lang="en-US" sz="1800" b="1" dirty="0" smtClean="0"/>
                  <a:t>Average rating "</a:t>
                </a:r>
                <a:r>
                  <a:rPr lang="en-US" sz="1800" b="1" dirty="0"/>
                  <a:t>0"</a:t>
                </a:r>
                <a:r>
                  <a:rPr lang="en-US" sz="1800" b="1" baseline="0" dirty="0"/>
                  <a:t> (no) </a:t>
                </a:r>
                <a:r>
                  <a:rPr lang="en-US" sz="1800" b="1" baseline="0" dirty="0" smtClean="0"/>
                  <a:t>effect up </a:t>
                </a:r>
                <a:r>
                  <a:rPr lang="en-US" sz="1800" b="1" baseline="0" dirty="0"/>
                  <a:t>to "10" (very good) effect</a:t>
                </a:r>
                <a:r>
                  <a:rPr lang="en-US" sz="1800" b="1" dirty="0"/>
                  <a:t> in %</a:t>
                </a:r>
              </a:p>
            </c:rich>
          </c:tx>
          <c:layout>
            <c:manualLayout>
              <c:xMode val="edge"/>
              <c:yMode val="edge"/>
              <c:x val="0.30450886463065663"/>
              <c:y val="0.9337706771128299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179181440"/>
        <c:crosses val="autoZero"/>
        <c:crossBetween val="between"/>
        <c:majorUnit val="10"/>
      </c:valAx>
    </c:plotArea>
    <c:plotVisOnly val="1"/>
    <c:dispBlanksAs val="gap"/>
    <c:showDLblsOverMax val="0"/>
  </c:chart>
  <c:spPr>
    <a:ln w="12700">
      <a:solidFill>
        <a:srgbClr val="000000">
          <a:lumMod val="50000"/>
          <a:lumOff val="50000"/>
        </a:srgbClr>
      </a:solidFill>
    </a:ln>
    <a:effectLst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00374818187394"/>
          <c:y val="1.8763386835630065E-2"/>
          <c:w val="0.80763096595707495"/>
          <c:h val="0.862917727427789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'Graphiken über alle'!$V$275</c:f>
              <c:strCache>
                <c:ptCount val="1"/>
                <c:pt idx="0">
                  <c:v>Bewertung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6699FF"/>
              </a:solidFill>
            </c:spPr>
          </c:dPt>
          <c:dLbls>
            <c:dLbl>
              <c:idx val="0"/>
              <c:layout>
                <c:manualLayout>
                  <c:x val="9.4161958568738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3295668549905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3295668549905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4971751412429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'Graphiken über alle'!$U$276:$U$277</c:f>
              <c:strCache>
                <c:ptCount val="2"/>
                <c:pt idx="0">
                  <c:v>Days off from school or Kindergarten</c:v>
                </c:pt>
                <c:pt idx="1">
                  <c:v>Need for mucolytics / secretolytics</c:v>
                </c:pt>
              </c:strCache>
            </c:strRef>
          </c:cat>
          <c:val>
            <c:numRef>
              <c:f>'Graphiken über alle'!$V$276:$V$277</c:f>
              <c:numCache>
                <c:formatCode>0</c:formatCode>
                <c:ptCount val="2"/>
                <c:pt idx="0">
                  <c:v>72.2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723904"/>
        <c:axId val="181725440"/>
        <c:axId val="0"/>
      </c:bar3DChart>
      <c:catAx>
        <c:axId val="18172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de-DE"/>
          </a:p>
        </c:txPr>
        <c:crossAx val="181725440"/>
        <c:crosses val="autoZero"/>
        <c:auto val="1"/>
        <c:lblAlgn val="ctr"/>
        <c:lblOffset val="100"/>
        <c:noMultiLvlLbl val="0"/>
      </c:catAx>
      <c:valAx>
        <c:axId val="18172544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700"/>
                </a:pPr>
                <a:r>
                  <a:rPr lang="en-US" sz="1700" dirty="0" smtClean="0"/>
                  <a:t>Average</a:t>
                </a:r>
                <a:r>
                  <a:rPr lang="en-US" sz="1700" baseline="0" dirty="0" smtClean="0"/>
                  <a:t> score </a:t>
                </a:r>
                <a:r>
                  <a:rPr lang="en-US" sz="1700" dirty="0" smtClean="0"/>
                  <a:t>from </a:t>
                </a:r>
                <a:r>
                  <a:rPr lang="en-US" sz="1700" dirty="0"/>
                  <a:t>"0" (no) </a:t>
                </a:r>
                <a:r>
                  <a:rPr lang="en-US" sz="1700" dirty="0" smtClean="0"/>
                  <a:t>effect up </a:t>
                </a:r>
                <a:r>
                  <a:rPr lang="en-US" sz="1700" dirty="0"/>
                  <a:t>to "10" (very good)</a:t>
                </a:r>
                <a:r>
                  <a:rPr lang="en-US" sz="1700" baseline="0" dirty="0"/>
                  <a:t> </a:t>
                </a:r>
                <a:r>
                  <a:rPr lang="en-US" sz="1700" baseline="0" dirty="0" smtClean="0"/>
                  <a:t>effect in %</a:t>
                </a:r>
                <a:endParaRPr lang="en-US" sz="1700" dirty="0"/>
              </a:p>
            </c:rich>
          </c:tx>
          <c:layout>
            <c:manualLayout>
              <c:xMode val="edge"/>
              <c:yMode val="edge"/>
              <c:x val="2.8622242989023331E-2"/>
              <c:y val="0.1311198235495894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de-DE"/>
          </a:p>
        </c:txPr>
        <c:crossAx val="181723904"/>
        <c:crosses val="autoZero"/>
        <c:crossBetween val="between"/>
        <c:majorUnit val="10"/>
      </c:valAx>
    </c:plotArea>
    <c:plotVisOnly val="1"/>
    <c:dispBlanksAs val="gap"/>
    <c:showDLblsOverMax val="0"/>
  </c:chart>
  <c:spPr>
    <a:ln w="12700">
      <a:solidFill>
        <a:sysClr val="windowText" lastClr="000000">
          <a:lumMod val="50000"/>
          <a:lumOff val="50000"/>
        </a:sysClr>
      </a:solidFill>
    </a:ln>
    <a:effectLst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7505949631327"/>
          <c:y val="5.2540594618027188E-2"/>
          <c:w val="0.8671559235458568"/>
          <c:h val="0.78591240406839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'Graphiken Bronchitis komplett'!$B$82</c:f>
              <c:strCache>
                <c:ptCount val="1"/>
                <c:pt idx="0">
                  <c:v>Acute Bronchitis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5.7670126874279125E-3"/>
                  <c:y val="0.127939142461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893502499038834E-3"/>
                  <c:y val="0.13139695712309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893502499038834E-3"/>
                  <c:y val="0.13831258644536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893502499038834E-3"/>
                  <c:y val="0.13831258644536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893502499038834E-3"/>
                  <c:y val="0.13485477178423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2800" b="1" baseline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'Graphiken Bronchitis komplett'!$A$83:$A$87</c:f>
              <c:strCache>
                <c:ptCount val="5"/>
                <c:pt idx="0">
                  <c:v>Bronchial secretion</c:v>
                </c:pt>
                <c:pt idx="1">
                  <c:v>Dry cough</c:v>
                </c:pt>
                <c:pt idx="2">
                  <c:v>Dyspnoea</c:v>
                </c:pt>
                <c:pt idx="3">
                  <c:v>Nervous cough</c:v>
                </c:pt>
                <c:pt idx="4">
                  <c:v>Course of the disease</c:v>
                </c:pt>
              </c:strCache>
            </c:strRef>
          </c:cat>
          <c:val>
            <c:numRef>
              <c:f>'Graphiken Bronchitis komplett'!$B$83:$B$87</c:f>
              <c:numCache>
                <c:formatCode>_(* #,##0.00_);_(* \(#,##0.00\);_(* "-"??_);_(@_)</c:formatCode>
                <c:ptCount val="5"/>
                <c:pt idx="0">
                  <c:v>85</c:v>
                </c:pt>
                <c:pt idx="1">
                  <c:v>76</c:v>
                </c:pt>
                <c:pt idx="2">
                  <c:v>75</c:v>
                </c:pt>
                <c:pt idx="3">
                  <c:v>76</c:v>
                </c:pt>
                <c:pt idx="4">
                  <c:v>79</c:v>
                </c:pt>
              </c:numCache>
            </c:numRef>
          </c:val>
        </c:ser>
        <c:ser>
          <c:idx val="1"/>
          <c:order val="1"/>
          <c:tx>
            <c:strRef>
              <c:f>'Graphiken Bronchitis komplett'!$C$82</c:f>
              <c:strCache>
                <c:ptCount val="1"/>
                <c:pt idx="0">
                  <c:v>Chronic Bronchitis</c:v>
                </c:pt>
              </c:strCache>
            </c:strRef>
          </c:tx>
          <c:spPr>
            <a:solidFill>
              <a:srgbClr val="6699FF"/>
            </a:solidFill>
          </c:spPr>
          <c:invertIfNegative val="0"/>
          <c:dLbls>
            <c:dLbl>
              <c:idx val="0"/>
              <c:layout>
                <c:manualLayout>
                  <c:x val="7.6893502499038834E-3"/>
                  <c:y val="0.12448132780082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116878123798533E-3"/>
                  <c:y val="0.12102351313969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116878123798533E-3"/>
                  <c:y val="0.13831258644536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116878123798533E-3"/>
                  <c:y val="0.14522821576763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670126874279125E-3"/>
                  <c:y val="0.13139695712309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'Graphiken Bronchitis komplett'!$A$83:$A$87</c:f>
              <c:strCache>
                <c:ptCount val="5"/>
                <c:pt idx="0">
                  <c:v>Bronchial secretion</c:v>
                </c:pt>
                <c:pt idx="1">
                  <c:v>Dry cough</c:v>
                </c:pt>
                <c:pt idx="2">
                  <c:v>Dyspnoea</c:v>
                </c:pt>
                <c:pt idx="3">
                  <c:v>Nervous cough</c:v>
                </c:pt>
                <c:pt idx="4">
                  <c:v>Course of the disease</c:v>
                </c:pt>
              </c:strCache>
            </c:strRef>
          </c:cat>
          <c:val>
            <c:numRef>
              <c:f>'Graphiken Bronchitis komplett'!$C$83:$C$87</c:f>
              <c:numCache>
                <c:formatCode>_-* #,##0\ _€_-;\-* #,##0\ _€_-;_-* "-"??\ _€_-;_-@_-</c:formatCode>
                <c:ptCount val="5"/>
                <c:pt idx="0">
                  <c:v>86</c:v>
                </c:pt>
                <c:pt idx="1">
                  <c:v>67.5</c:v>
                </c:pt>
                <c:pt idx="2">
                  <c:v>71</c:v>
                </c:pt>
                <c:pt idx="3">
                  <c:v>72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099968"/>
        <c:axId val="182101504"/>
        <c:axId val="0"/>
      </c:bar3DChart>
      <c:catAx>
        <c:axId val="1820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baseline="0"/>
            </a:pPr>
            <a:endParaRPr lang="de-DE"/>
          </a:p>
        </c:txPr>
        <c:crossAx val="182101504"/>
        <c:crosses val="autoZero"/>
        <c:auto val="1"/>
        <c:lblAlgn val="ctr"/>
        <c:lblOffset val="100"/>
        <c:noMultiLvlLbl val="0"/>
      </c:catAx>
      <c:valAx>
        <c:axId val="18210150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700" b="1"/>
                </a:pPr>
                <a:r>
                  <a:rPr lang="en-US" sz="1700" b="1" dirty="0" smtClean="0"/>
                  <a:t>Average score </a:t>
                </a:r>
                <a:r>
                  <a:rPr lang="en-US" sz="1700" b="1" dirty="0"/>
                  <a:t>from "0"</a:t>
                </a:r>
                <a:r>
                  <a:rPr lang="en-US" sz="1700" b="1" baseline="0" dirty="0"/>
                  <a:t> (no</a:t>
                </a:r>
                <a:r>
                  <a:rPr lang="en-US" sz="1700" b="1" baseline="0" dirty="0" smtClean="0"/>
                  <a:t>) effect </a:t>
                </a:r>
                <a:r>
                  <a:rPr lang="en-US" sz="1700" b="1" baseline="0" dirty="0"/>
                  <a:t>up to "10" (very good) effect </a:t>
                </a:r>
                <a:r>
                  <a:rPr lang="en-US" sz="1700" b="1" dirty="0"/>
                  <a:t>in %</a:t>
                </a:r>
              </a:p>
            </c:rich>
          </c:tx>
          <c:layout>
            <c:manualLayout>
              <c:xMode val="edge"/>
              <c:yMode val="edge"/>
              <c:x val="2.6365572766118905E-2"/>
              <c:y val="0.1164008737591247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de-DE"/>
          </a:p>
        </c:txPr>
        <c:crossAx val="182099968"/>
        <c:crosses val="autoZero"/>
        <c:crossBetween val="between"/>
        <c:majorUnit val="1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ln w="12700">
      <a:solidFill>
        <a:srgbClr val="7F7F7F"/>
      </a:solidFill>
    </a:ln>
    <a:effectLst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2416045653047098E-2"/>
          <c:y val="6.7283776576605003E-2"/>
          <c:w val="0.95553779280934592"/>
          <c:h val="0.88450655524217292"/>
        </c:manualLayout>
      </c:layout>
      <c:pieChart>
        <c:varyColors val="1"/>
        <c:ser>
          <c:idx val="0"/>
          <c:order val="0"/>
          <c:spPr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66FF3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8"/>
            <c:bubble3D val="0"/>
            <c:spPr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0"/>
            <c:bubble3D val="0"/>
            <c:spPr>
              <a:solidFill>
                <a:srgbClr val="00FFCC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497177442725022"/>
                  <c:y val="8.449180467641064E-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6697626545768355E-2"/>
                  <c:y val="-0.15304938932126114"/>
                </c:manualLayout>
              </c:layout>
              <c:spPr/>
              <c:txPr>
                <a:bodyPr/>
                <a:lstStyle/>
                <a:p>
                  <a:pPr>
                    <a:defRPr sz="21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049213263327731"/>
                  <c:y val="-0.1265254406883423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440102550012241"/>
                  <c:y val="8.4117474829427663E-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7348911018433844E-2"/>
                  <c:y val="6.7407222941219119E-2"/>
                </c:manualLayout>
              </c:layout>
              <c:tx>
                <c:rich>
                  <a:bodyPr/>
                  <a:lstStyle/>
                  <a:p>
                    <a:pPr>
                      <a:defRPr sz="22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2200" b="1" dirty="0" smtClean="0">
                        <a:solidFill>
                          <a:sysClr val="windowText" lastClr="000000"/>
                        </a:solidFill>
                      </a:rPr>
                      <a:t>Croup                      </a:t>
                    </a:r>
                    <a:endParaRPr lang="en-US" sz="2200" b="1" dirty="0">
                      <a:solidFill>
                        <a:sysClr val="windowText" lastClr="000000"/>
                      </a:solidFill>
                    </a:endParaRPr>
                  </a:p>
                  <a:p>
                    <a:pPr>
                      <a:defRPr sz="22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sz="2200" b="1" dirty="0" err="1">
                        <a:solidFill>
                          <a:sysClr val="windowText" lastClr="000000"/>
                        </a:solidFill>
                      </a:rPr>
                      <a:t>syndrom</a:t>
                    </a:r>
                    <a:r>
                      <a:rPr lang="en-US" sz="2200" b="1" dirty="0">
                        <a:solidFill>
                          <a:sysClr val="windowText" lastClr="000000"/>
                        </a:solidFill>
                      </a:rPr>
                      <a:t>
5%</a:t>
                    </a:r>
                    <a:endParaRPr lang="en-US" sz="240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9498367702733884E-2"/>
                  <c:y val="1.78339137699727E-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9229615512806272E-2"/>
                  <c:y val="5.632186250262416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8.1897558431545947E-2"/>
                  <c:y val="-4.101478991701542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1.466275659824047E-2"/>
                  <c:y val="-1.98176773682124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2.7777841919320246E-2"/>
                  <c:y val="-1.71864515746471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11111111111111106"/>
                  <c:y val="-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20592988781369931"/>
                  <c:y val="4.75955071608914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200" b="1"/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'Graphiken über alle'!$BB$9:$BB$15</c:f>
              <c:strCache>
                <c:ptCount val="7"/>
                <c:pt idx="0">
                  <c:v>Acute Bronchitis</c:v>
                </c:pt>
                <c:pt idx="1">
                  <c:v>Bronchiolitis</c:v>
                </c:pt>
                <c:pt idx="2">
                  <c:v>Chronic Bronchitis</c:v>
                </c:pt>
                <c:pt idx="3">
                  <c:v>Asthma </c:v>
                </c:pt>
                <c:pt idx="4">
                  <c:v>Croup syndrom</c:v>
                </c:pt>
                <c:pt idx="5">
                  <c:v>CF</c:v>
                </c:pt>
                <c:pt idx="6">
                  <c:v>Others</c:v>
                </c:pt>
              </c:strCache>
            </c:strRef>
          </c:cat>
          <c:val>
            <c:numRef>
              <c:f>'Graphiken über alle'!$BC$9:$BC$15</c:f>
              <c:numCache>
                <c:formatCode>General</c:formatCode>
                <c:ptCount val="7"/>
                <c:pt idx="0">
                  <c:v>60</c:v>
                </c:pt>
                <c:pt idx="1">
                  <c:v>29</c:v>
                </c:pt>
                <c:pt idx="2">
                  <c:v>32</c:v>
                </c:pt>
                <c:pt idx="3">
                  <c:v>16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 w="19050" cap="rnd" cmpd="sng">
      <a:solidFill>
        <a:schemeClr val="tx1">
          <a:lumMod val="50000"/>
          <a:lumOff val="50000"/>
        </a:schemeClr>
      </a:solidFill>
      <a:bevel/>
    </a:ln>
    <a:effectLst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1" y="5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026" y="5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/>
          <a:lstStyle>
            <a:lvl1pPr algn="r">
              <a:defRPr sz="1200" smtClean="0"/>
            </a:lvl1pPr>
          </a:lstStyle>
          <a:p>
            <a:pPr>
              <a:defRPr/>
            </a:pPr>
            <a:fld id="{7A875278-EE09-4AEE-A26A-33E76C462FC3}" type="datetimeFigureOut">
              <a:rPr lang="de-DE"/>
              <a:pPr>
                <a:defRPr/>
              </a:pPr>
              <a:t>04.11.2015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1" y="9119613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026" y="9119613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2E59D58-E126-4C89-9AED-5F9BEB5BFC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78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1" y="5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026" y="5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/>
          <a:lstStyle>
            <a:lvl1pPr algn="r">
              <a:defRPr sz="1200" smtClean="0"/>
            </a:lvl1pPr>
          </a:lstStyle>
          <a:p>
            <a:pPr>
              <a:defRPr/>
            </a:pPr>
            <a:fld id="{CF99F122-C0BB-4A39-BC7C-AD2946A20FA7}" type="datetimeFigureOut">
              <a:rPr lang="de-DE"/>
              <a:pPr>
                <a:defRPr/>
              </a:pPr>
              <a:t>04.11.2015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81250" y="719138"/>
            <a:ext cx="2552700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7" tIns="46122" rIns="92257" bIns="46122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1" y="4560579"/>
            <a:ext cx="5852160" cy="4320542"/>
          </a:xfrm>
          <a:prstGeom prst="rect">
            <a:avLst/>
          </a:prstGeom>
        </p:spPr>
        <p:txBody>
          <a:bodyPr vert="horz" lIns="92257" tIns="46122" rIns="92257" bIns="46122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1" y="9119613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026" y="9119613"/>
            <a:ext cx="3170490" cy="480062"/>
          </a:xfrm>
          <a:prstGeom prst="rect">
            <a:avLst/>
          </a:prstGeom>
        </p:spPr>
        <p:txBody>
          <a:bodyPr vert="horz" lIns="92257" tIns="46122" rIns="92257" bIns="4612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9FABF7-85E7-4161-B65F-1BB85960CA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23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9584" indent="-2883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53212" indent="-230642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14494" indent="-230642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75776" indent="-230642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37058" indent="-230642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98339" indent="-230642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59628" indent="-230642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920910" indent="-230642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fld id="{FF3CF7EA-3207-4840-8863-F294EF359861}" type="slidenum">
              <a:rPr lang="de-DE" sz="1200"/>
              <a:pPr eaLnBrk="1" hangingPunct="1"/>
              <a:t>1</a:t>
            </a:fld>
            <a:endParaRPr 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95525" y="13422313"/>
            <a:ext cx="26012775" cy="9259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91050" y="24482425"/>
            <a:ext cx="21421725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72C0A-0C0A-4F63-AB91-3EA5D698DA1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10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4FB1-B3ED-47A4-9D14-CE77E5A22D2A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96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2188488" y="1730375"/>
            <a:ext cx="6884987" cy="36864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30350" y="1730375"/>
            <a:ext cx="20505738" cy="36864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8394-A9B6-489E-9129-D3AE40FD97A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mentzel\AppData\Local\Microsoft\Windows\Temporary Internet Files\Content.Outlook\R2ICNYTW\Hochried mit Unterschrif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208" y="-323065"/>
            <a:ext cx="13903051" cy="31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7"/>
          <p:cNvSpPr>
            <a:spLocks noChangeArrowheads="1"/>
          </p:cNvSpPr>
          <p:nvPr userDrawn="1"/>
        </p:nvSpPr>
        <p:spPr bwMode="auto">
          <a:xfrm>
            <a:off x="-35793" y="2304556"/>
            <a:ext cx="30639617" cy="4920763"/>
          </a:xfrm>
          <a:prstGeom prst="rect">
            <a:avLst/>
          </a:prstGeom>
          <a:solidFill>
            <a:srgbClr val="95AE02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4217988"/>
            <a:endParaRPr lang="de-DE"/>
          </a:p>
        </p:txBody>
      </p:sp>
      <p:sp>
        <p:nvSpPr>
          <p:cNvPr id="5" name="Rechteck 7"/>
          <p:cNvSpPr>
            <a:spLocks noChangeArrowheads="1"/>
          </p:cNvSpPr>
          <p:nvPr userDrawn="1"/>
        </p:nvSpPr>
        <p:spPr bwMode="auto">
          <a:xfrm>
            <a:off x="-45317" y="2304556"/>
            <a:ext cx="30639617" cy="4920763"/>
          </a:xfrm>
          <a:prstGeom prst="rect">
            <a:avLst/>
          </a:prstGeom>
          <a:solidFill>
            <a:srgbClr val="95AE02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4217988"/>
            <a:endParaRPr lang="de-DE"/>
          </a:p>
        </p:txBody>
      </p:sp>
      <p:sp>
        <p:nvSpPr>
          <p:cNvPr id="6" name="Rechteck 7"/>
          <p:cNvSpPr>
            <a:spLocks noChangeArrowheads="1"/>
          </p:cNvSpPr>
          <p:nvPr userDrawn="1"/>
        </p:nvSpPr>
        <p:spPr bwMode="auto">
          <a:xfrm>
            <a:off x="-35792" y="42473660"/>
            <a:ext cx="30639617" cy="731440"/>
          </a:xfrm>
          <a:prstGeom prst="rect">
            <a:avLst/>
          </a:prstGeom>
          <a:solidFill>
            <a:srgbClr val="95AE02"/>
          </a:soli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4217988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4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7763" y="27763788"/>
            <a:ext cx="26012775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17763" y="18311813"/>
            <a:ext cx="26012775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A564-0D24-4108-B1D0-F5306F3E2A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67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30350" y="10080625"/>
            <a:ext cx="13695363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78113" y="10080625"/>
            <a:ext cx="13695362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7121D-60B3-461F-A034-F5B5585BB40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97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30350" y="9671050"/>
            <a:ext cx="135223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0350" y="13701713"/>
            <a:ext cx="135223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546388" y="9671050"/>
            <a:ext cx="13527087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546388" y="13701713"/>
            <a:ext cx="13527087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36C62-65F8-4032-ADB2-DF6A66874D2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26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6D23-3206-418A-94FA-81417045429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55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0708C-F96D-4FBD-AC3B-D0E31E419FE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6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0350" y="1720850"/>
            <a:ext cx="10067925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64988" y="1720850"/>
            <a:ext cx="17108487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30350" y="9040813"/>
            <a:ext cx="10067925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A75D-58D5-4FE5-A01F-A3D77495A23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54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9163" y="30243463"/>
            <a:ext cx="18361025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99163" y="3860800"/>
            <a:ext cx="18361025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99163" y="33813750"/>
            <a:ext cx="18361025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4267-D1F8-4F65-9197-EBD20E2691C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59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0350" y="1730374"/>
            <a:ext cx="27543125" cy="784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1727" tIns="210864" rIns="421727" bIns="210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0350" y="10080625"/>
            <a:ext cx="27543125" cy="285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1727" tIns="210864" rIns="421727" bIns="210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0350" y="39344600"/>
            <a:ext cx="71405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1727" tIns="210864" rIns="421727" bIns="210864" numCol="1" anchor="t" anchorCtr="0" compatLnSpc="1">
            <a:prstTxWarp prst="textNoShape">
              <a:avLst/>
            </a:prstTxWarp>
          </a:bodyPr>
          <a:lstStyle>
            <a:lvl1pPr defTabSz="4217988">
              <a:spcBef>
                <a:spcPct val="0"/>
              </a:spcBef>
              <a:defRPr sz="6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56863" y="39344600"/>
            <a:ext cx="96901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1727" tIns="210864" rIns="421727" bIns="210864" numCol="1" anchor="t" anchorCtr="0" compatLnSpc="1">
            <a:prstTxWarp prst="textNoShape">
              <a:avLst/>
            </a:prstTxWarp>
          </a:bodyPr>
          <a:lstStyle>
            <a:lvl1pPr algn="ctr" defTabSz="4217988">
              <a:spcBef>
                <a:spcPct val="0"/>
              </a:spcBef>
              <a:defRPr sz="6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932900" y="39344600"/>
            <a:ext cx="71405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1727" tIns="210864" rIns="421727" bIns="210864" numCol="1" anchor="t" anchorCtr="0" compatLnSpc="1">
            <a:prstTxWarp prst="textNoShape">
              <a:avLst/>
            </a:prstTxWarp>
          </a:bodyPr>
          <a:lstStyle>
            <a:lvl1pPr algn="r" defTabSz="4217988">
              <a:spcBef>
                <a:spcPct val="0"/>
              </a:spcBef>
              <a:defRPr sz="6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A20C90-0195-44AE-A4DE-E739BEF8B02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217988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17988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2pPr>
      <a:lvl3pPr algn="ctr" defTabSz="4217988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3pPr>
      <a:lvl4pPr algn="ctr" defTabSz="4217988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4pPr>
      <a:lvl5pPr algn="ctr" defTabSz="4217988" rtl="0" eaLnBrk="0" fontAlgn="base" hangingPunct="0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5pPr>
      <a:lvl6pPr marL="457200" algn="ctr" defTabSz="4217988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6pPr>
      <a:lvl7pPr marL="914400" algn="ctr" defTabSz="4217988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7pPr>
      <a:lvl8pPr marL="1371600" algn="ctr" defTabSz="4217988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8pPr>
      <a:lvl9pPr marL="1828800" algn="ctr" defTabSz="4217988" rtl="0" fontAlgn="base">
        <a:spcBef>
          <a:spcPct val="0"/>
        </a:spcBef>
        <a:spcAft>
          <a:spcPct val="0"/>
        </a:spcAft>
        <a:defRPr sz="20300">
          <a:solidFill>
            <a:schemeClr val="tx2"/>
          </a:solidFill>
          <a:latin typeface="Arial" charset="0"/>
        </a:defRPr>
      </a:lvl9pPr>
    </p:titleStyle>
    <p:bodyStyle>
      <a:lvl1pPr marL="1582738" indent="-1582738" algn="l" defTabSz="4217988" rtl="0" eaLnBrk="0" fontAlgn="base" hangingPunct="0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427413" indent="-1319213" algn="l" defTabSz="4217988" rtl="0" eaLnBrk="0" fontAlgn="base" hangingPunct="0">
        <a:spcBef>
          <a:spcPct val="20000"/>
        </a:spcBef>
        <a:spcAft>
          <a:spcPct val="0"/>
        </a:spcAft>
        <a:buChar char="–"/>
        <a:defRPr sz="12900">
          <a:solidFill>
            <a:schemeClr val="tx1"/>
          </a:solidFill>
          <a:latin typeface="+mn-lt"/>
        </a:defRPr>
      </a:lvl2pPr>
      <a:lvl3pPr marL="5272088" indent="-1054100" algn="l" defTabSz="4217988" rtl="0" eaLnBrk="0" fontAlgn="base" hangingPunct="0">
        <a:spcBef>
          <a:spcPct val="20000"/>
        </a:spcBef>
        <a:spcAft>
          <a:spcPct val="0"/>
        </a:spcAft>
        <a:buChar char="•"/>
        <a:defRPr sz="11100">
          <a:solidFill>
            <a:schemeClr val="tx1"/>
          </a:solidFill>
          <a:latin typeface="+mn-lt"/>
        </a:defRPr>
      </a:lvl3pPr>
      <a:lvl4pPr marL="7380288" indent="-1054100" algn="l" defTabSz="4217988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88488" indent="-1054100" algn="l" defTabSz="4217988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945688" indent="-1054100" algn="l" defTabSz="421798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402888" indent="-1054100" algn="l" defTabSz="421798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60088" indent="-1054100" algn="l" defTabSz="421798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317288" indent="-1054100" algn="l" defTabSz="4217988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hyperlink" Target="mailto:koch@klinikhochried.de" TargetMode="Externa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3.jpeg"/><Relationship Id="rId10" Type="http://schemas.openxmlformats.org/officeDocument/2006/relationships/chart" Target="../charts/chart5.xml"/><Relationship Id="rId4" Type="http://schemas.openxmlformats.org/officeDocument/2006/relationships/image" Target="../media/image2.png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feld 3"/>
          <p:cNvSpPr txBox="1">
            <a:spLocks noChangeArrowheads="1"/>
          </p:cNvSpPr>
          <p:nvPr/>
        </p:nvSpPr>
        <p:spPr bwMode="auto">
          <a:xfrm>
            <a:off x="396229" y="288332"/>
            <a:ext cx="92170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635000" indent="-635000" eaLnBrk="1" hangingPunct="1"/>
            <a:r>
              <a:rPr lang="en-GB" sz="2700" dirty="0" smtClean="0">
                <a:ln w="3175">
                  <a:noFill/>
                </a:ln>
              </a:rPr>
              <a:t>European Respiratory Society (ERS)</a:t>
            </a:r>
          </a:p>
          <a:p>
            <a:pPr marL="635000" indent="-635000" eaLnBrk="1" hangingPunct="1"/>
            <a:r>
              <a:rPr lang="en-GB" sz="2700" dirty="0" smtClean="0">
                <a:ln w="3175">
                  <a:noFill/>
                </a:ln>
              </a:rPr>
              <a:t>International congress  2015</a:t>
            </a:r>
          </a:p>
          <a:p>
            <a:pPr marL="635000" indent="-635000" eaLnBrk="1" hangingPunct="1"/>
            <a:r>
              <a:rPr lang="en-GB" sz="2700" dirty="0" smtClean="0">
                <a:ln w="3175">
                  <a:noFill/>
                </a:ln>
              </a:rPr>
              <a:t>Amsterdam, Netherlands, 26–30 September</a:t>
            </a:r>
            <a:endParaRPr lang="en-GB" sz="2700" dirty="0">
              <a:ln w="3175">
                <a:noFill/>
              </a:ln>
            </a:endParaRPr>
          </a:p>
        </p:txBody>
      </p:sp>
      <p:sp>
        <p:nvSpPr>
          <p:cNvPr id="3075" name="Textfeld 4"/>
          <p:cNvSpPr txBox="1">
            <a:spLocks noChangeArrowheads="1"/>
          </p:cNvSpPr>
          <p:nvPr/>
        </p:nvSpPr>
        <p:spPr bwMode="auto">
          <a:xfrm>
            <a:off x="24014880" y="411442"/>
            <a:ext cx="63367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GB" sz="2500" dirty="0" smtClean="0">
                <a:ln w="3175">
                  <a:noFill/>
                </a:ln>
              </a:rPr>
              <a:t>PA1251</a:t>
            </a:r>
          </a:p>
          <a:p>
            <a:pPr algn="r" eaLnBrk="1" hangingPunct="1">
              <a:spcBef>
                <a:spcPts val="0"/>
              </a:spcBef>
            </a:pPr>
            <a:r>
              <a:rPr lang="en-GB" sz="2500" dirty="0" smtClean="0">
                <a:ln w="3175">
                  <a:noFill/>
                </a:ln>
              </a:rPr>
              <a:t>Session 123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2500" dirty="0"/>
              <a:t>Management of Asthma and other respiratory diseases in primary </a:t>
            </a:r>
            <a:r>
              <a:rPr lang="en-US" sz="2500" dirty="0" smtClean="0"/>
              <a:t>care</a:t>
            </a:r>
          </a:p>
        </p:txBody>
      </p:sp>
      <p:sp>
        <p:nvSpPr>
          <p:cNvPr id="3076" name="Textfeld 5"/>
          <p:cNvSpPr txBox="1">
            <a:spLocks noChangeArrowheads="1"/>
          </p:cNvSpPr>
          <p:nvPr/>
        </p:nvSpPr>
        <p:spPr bwMode="auto">
          <a:xfrm>
            <a:off x="717597" y="2376564"/>
            <a:ext cx="29130578" cy="21236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GB" sz="6600" dirty="0">
                <a:solidFill>
                  <a:schemeClr val="tx1"/>
                </a:solidFill>
              </a:rPr>
              <a:t>Inhalation Therapy with Hypertonic Saline (3%) – </a:t>
            </a:r>
            <a:r>
              <a:rPr lang="en-GB" sz="6600" dirty="0" smtClean="0">
                <a:solidFill>
                  <a:schemeClr val="tx1"/>
                </a:solidFill>
              </a:rPr>
              <a:t>                                                 a </a:t>
            </a:r>
            <a:r>
              <a:rPr lang="en-GB" sz="6600" dirty="0">
                <a:solidFill>
                  <a:schemeClr val="tx1"/>
                </a:solidFill>
              </a:rPr>
              <a:t>Treatment Option for Airway </a:t>
            </a:r>
            <a:r>
              <a:rPr lang="en-GB" sz="6600" dirty="0" smtClean="0">
                <a:solidFill>
                  <a:schemeClr val="tx1"/>
                </a:solidFill>
              </a:rPr>
              <a:t>Diseases </a:t>
            </a:r>
            <a:r>
              <a:rPr lang="en-GB" sz="6600" dirty="0">
                <a:solidFill>
                  <a:schemeClr val="tx1"/>
                </a:solidFill>
              </a:rPr>
              <a:t>in Children?</a:t>
            </a:r>
            <a:endParaRPr lang="de-DE" sz="6600" dirty="0">
              <a:solidFill>
                <a:schemeClr val="tx1"/>
              </a:solidFill>
            </a:endParaRPr>
          </a:p>
        </p:txBody>
      </p:sp>
      <p:sp>
        <p:nvSpPr>
          <p:cNvPr id="3077" name="Textfeld 7"/>
          <p:cNvSpPr txBox="1">
            <a:spLocks noChangeArrowheads="1"/>
          </p:cNvSpPr>
          <p:nvPr/>
        </p:nvSpPr>
        <p:spPr bwMode="auto">
          <a:xfrm>
            <a:off x="396256" y="7489132"/>
            <a:ext cx="11737304" cy="738188"/>
          </a:xfrm>
          <a:prstGeom prst="rect">
            <a:avLst/>
          </a:prstGeom>
          <a:solidFill>
            <a:srgbClr val="95AE0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200" dirty="0" smtClean="0">
                <a:solidFill>
                  <a:schemeClr val="bg1"/>
                </a:solidFill>
              </a:rPr>
              <a:t>Aims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078" name="Textfeld 8"/>
          <p:cNvSpPr txBox="1">
            <a:spLocks noChangeArrowheads="1"/>
          </p:cNvSpPr>
          <p:nvPr/>
        </p:nvSpPr>
        <p:spPr bwMode="auto">
          <a:xfrm>
            <a:off x="418813" y="18467065"/>
            <a:ext cx="11693346" cy="738188"/>
          </a:xfrm>
          <a:prstGeom prst="rect">
            <a:avLst/>
          </a:prstGeom>
          <a:solidFill>
            <a:srgbClr val="95AE0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200" dirty="0" smtClean="0">
                <a:solidFill>
                  <a:schemeClr val="bg1"/>
                </a:solidFill>
              </a:rPr>
              <a:t>Methods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079" name="Textfeld 9"/>
          <p:cNvSpPr txBox="1">
            <a:spLocks noChangeArrowheads="1"/>
          </p:cNvSpPr>
          <p:nvPr/>
        </p:nvSpPr>
        <p:spPr bwMode="auto">
          <a:xfrm>
            <a:off x="684260" y="4824836"/>
            <a:ext cx="291766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5400" dirty="0" smtClean="0">
                <a:solidFill>
                  <a:schemeClr val="bg1"/>
                </a:solidFill>
              </a:rPr>
              <a:t>M. Koch</a:t>
            </a:r>
            <a:r>
              <a:rPr lang="en-GB" sz="5400" baseline="30000" dirty="0" smtClean="0">
                <a:solidFill>
                  <a:schemeClr val="bg1"/>
                </a:solidFill>
              </a:rPr>
              <a:t>1</a:t>
            </a:r>
            <a:r>
              <a:rPr lang="en-GB" sz="5400" dirty="0" smtClean="0">
                <a:solidFill>
                  <a:schemeClr val="bg1"/>
                </a:solidFill>
              </a:rPr>
              <a:t>, H. Mentzel</a:t>
            </a:r>
            <a:r>
              <a:rPr lang="en-GB" sz="5400" baseline="30000" dirty="0" smtClean="0">
                <a:solidFill>
                  <a:schemeClr val="bg1"/>
                </a:solidFill>
              </a:rPr>
              <a:t>2</a:t>
            </a:r>
            <a:r>
              <a:rPr lang="en-GB" sz="5400" dirty="0" smtClean="0">
                <a:solidFill>
                  <a:schemeClr val="bg1"/>
                </a:solidFill>
              </a:rPr>
              <a:t>, R. Ledermüller² </a:t>
            </a:r>
            <a:endParaRPr lang="en-GB" sz="5400" baseline="30000" dirty="0">
              <a:solidFill>
                <a:schemeClr val="bg1"/>
              </a:solidFill>
            </a:endParaRPr>
          </a:p>
        </p:txBody>
      </p:sp>
      <p:sp>
        <p:nvSpPr>
          <p:cNvPr id="3080" name="Textfeld 10"/>
          <p:cNvSpPr txBox="1">
            <a:spLocks noChangeArrowheads="1"/>
          </p:cNvSpPr>
          <p:nvPr/>
        </p:nvSpPr>
        <p:spPr bwMode="auto">
          <a:xfrm>
            <a:off x="684260" y="5867788"/>
            <a:ext cx="291639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GB" sz="5400" baseline="30000" dirty="0" smtClean="0">
                <a:solidFill>
                  <a:schemeClr val="bg1"/>
                </a:solidFill>
              </a:rPr>
              <a:t>(1)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Klinik</a:t>
            </a:r>
            <a:r>
              <a:rPr lang="en-GB" sz="5400" baseline="30000" dirty="0" smtClean="0">
                <a:solidFill>
                  <a:schemeClr val="bg1"/>
                </a:solidFill>
              </a:rPr>
              <a:t>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Hochried</a:t>
            </a:r>
            <a:r>
              <a:rPr lang="en-GB" sz="5400" baseline="30000" dirty="0" smtClean="0">
                <a:solidFill>
                  <a:schemeClr val="bg1"/>
                </a:solidFill>
              </a:rPr>
              <a:t>,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Zentrum</a:t>
            </a:r>
            <a:r>
              <a:rPr lang="en-GB" sz="5400" baseline="30000" dirty="0" smtClean="0">
                <a:solidFill>
                  <a:schemeClr val="bg1"/>
                </a:solidFill>
              </a:rPr>
              <a:t>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für</a:t>
            </a:r>
            <a:r>
              <a:rPr lang="en-GB" sz="5400" baseline="30000" dirty="0" smtClean="0">
                <a:solidFill>
                  <a:schemeClr val="bg1"/>
                </a:solidFill>
              </a:rPr>
              <a:t> Kinder,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Jugendliche</a:t>
            </a:r>
            <a:r>
              <a:rPr lang="en-GB" sz="5400" baseline="30000" dirty="0" smtClean="0">
                <a:solidFill>
                  <a:schemeClr val="bg1"/>
                </a:solidFill>
              </a:rPr>
              <a:t> und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Familien</a:t>
            </a:r>
            <a:r>
              <a:rPr lang="en-GB" sz="5400" baseline="30000" dirty="0" smtClean="0">
                <a:solidFill>
                  <a:schemeClr val="bg1"/>
                </a:solidFill>
              </a:rPr>
              <a:t>, 82418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Murnau</a:t>
            </a:r>
            <a:r>
              <a:rPr lang="en-GB" sz="5400" baseline="30000" dirty="0" smtClean="0">
                <a:solidFill>
                  <a:schemeClr val="bg1"/>
                </a:solidFill>
              </a:rPr>
              <a:t>, DE</a:t>
            </a:r>
          </a:p>
          <a:p>
            <a:pPr algn="ctr" eaLnBrk="1" hangingPunct="1">
              <a:spcBef>
                <a:spcPts val="0"/>
              </a:spcBef>
            </a:pPr>
            <a:r>
              <a:rPr lang="en-GB" sz="5400" baseline="30000" dirty="0" smtClean="0">
                <a:solidFill>
                  <a:schemeClr val="bg1"/>
                </a:solidFill>
              </a:rPr>
              <a:t>(2) PARI GmbH, </a:t>
            </a:r>
            <a:r>
              <a:rPr lang="en-GB" sz="5400" baseline="30000" dirty="0" err="1" smtClean="0">
                <a:solidFill>
                  <a:schemeClr val="bg1"/>
                </a:solidFill>
              </a:rPr>
              <a:t>Moosstr</a:t>
            </a:r>
            <a:r>
              <a:rPr lang="en-GB" sz="5400" baseline="30000" dirty="0" smtClean="0">
                <a:solidFill>
                  <a:schemeClr val="bg1"/>
                </a:solidFill>
              </a:rPr>
              <a:t>. 3, 82319 Starnberg, DE</a:t>
            </a:r>
            <a:endParaRPr lang="en-GB" sz="5400" baseline="30000" dirty="0">
              <a:solidFill>
                <a:schemeClr val="bg1"/>
              </a:solidFill>
            </a:endParaRPr>
          </a:p>
        </p:txBody>
      </p:sp>
      <p:sp>
        <p:nvSpPr>
          <p:cNvPr id="4105" name="Textfeld 11"/>
          <p:cNvSpPr txBox="1">
            <a:spLocks noChangeArrowheads="1"/>
          </p:cNvSpPr>
          <p:nvPr/>
        </p:nvSpPr>
        <p:spPr bwMode="auto">
          <a:xfrm>
            <a:off x="396256" y="8371336"/>
            <a:ext cx="11715903" cy="55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/>
            <a:r>
              <a:rPr lang="en-US" sz="3100" b="0" dirty="0">
                <a:solidFill>
                  <a:schemeClr val="tx1"/>
                </a:solidFill>
              </a:rPr>
              <a:t>Infections with </a:t>
            </a:r>
            <a:r>
              <a:rPr lang="en-US" sz="3100" b="0" dirty="0" smtClean="0">
                <a:solidFill>
                  <a:schemeClr val="tx1"/>
                </a:solidFill>
              </a:rPr>
              <a:t>rhinoviruses </a:t>
            </a:r>
            <a:r>
              <a:rPr lang="en-US" sz="3100" b="0" dirty="0">
                <a:solidFill>
                  <a:schemeClr val="tx1"/>
                </a:solidFill>
              </a:rPr>
              <a:t>are the most common triggers for </a:t>
            </a:r>
            <a:r>
              <a:rPr lang="en-US" sz="3100" b="0" dirty="0" smtClean="0">
                <a:solidFill>
                  <a:schemeClr val="tx1"/>
                </a:solidFill>
              </a:rPr>
              <a:t>shortness </a:t>
            </a:r>
            <a:r>
              <a:rPr lang="en-US" sz="3100" b="0" dirty="0">
                <a:solidFill>
                  <a:schemeClr val="tx1"/>
                </a:solidFill>
              </a:rPr>
              <a:t>of </a:t>
            </a:r>
            <a:r>
              <a:rPr lang="en-US" sz="3100" b="0" dirty="0" smtClean="0">
                <a:solidFill>
                  <a:schemeClr val="tx1"/>
                </a:solidFill>
              </a:rPr>
              <a:t>breath in </a:t>
            </a:r>
            <a:r>
              <a:rPr lang="en-US" sz="3100" b="0" dirty="0">
                <a:solidFill>
                  <a:schemeClr val="tx1"/>
                </a:solidFill>
              </a:rPr>
              <a:t>pre-school children. The inhalation of hypertonic saline (HS) showed positive effects on the course of the disease [1,2]. In the </a:t>
            </a:r>
            <a:r>
              <a:rPr lang="en-US" sz="3100" b="0" dirty="0" smtClean="0">
                <a:solidFill>
                  <a:schemeClr val="tx1"/>
                </a:solidFill>
              </a:rPr>
              <a:t>past, </a:t>
            </a:r>
            <a:r>
              <a:rPr lang="en-US" sz="3100" b="0" dirty="0">
                <a:solidFill>
                  <a:schemeClr val="tx1"/>
                </a:solidFill>
              </a:rPr>
              <a:t>even </a:t>
            </a:r>
            <a:r>
              <a:rPr lang="en-US" sz="3100" b="0" dirty="0" smtClean="0">
                <a:solidFill>
                  <a:schemeClr val="tx1"/>
                </a:solidFill>
              </a:rPr>
              <a:t>very young bronchiolitis </a:t>
            </a:r>
            <a:r>
              <a:rPr lang="en-US" sz="3100" b="0" dirty="0">
                <a:solidFill>
                  <a:schemeClr val="tx1"/>
                </a:solidFill>
              </a:rPr>
              <a:t>patients were successfully treated with slightly hypertonic saline, an approach which currently is under discussion [</a:t>
            </a:r>
            <a:r>
              <a:rPr lang="en-US" sz="3100" b="0" dirty="0" smtClean="0">
                <a:solidFill>
                  <a:schemeClr val="tx1"/>
                </a:solidFill>
              </a:rPr>
              <a:t>3,4]. </a:t>
            </a:r>
            <a:endParaRPr lang="de-DE" sz="3100" b="0" dirty="0">
              <a:solidFill>
                <a:schemeClr val="tx1"/>
              </a:solidFill>
            </a:endParaRPr>
          </a:p>
          <a:p>
            <a:pPr algn="just"/>
            <a:r>
              <a:rPr lang="en-US" sz="3100" b="0" dirty="0">
                <a:solidFill>
                  <a:schemeClr val="tx1"/>
                </a:solidFill>
              </a:rPr>
              <a:t>The inhalation of hypertonic saline </a:t>
            </a:r>
            <a:r>
              <a:rPr lang="en-US" sz="3100" b="0" dirty="0" smtClean="0">
                <a:solidFill>
                  <a:schemeClr val="tx1"/>
                </a:solidFill>
              </a:rPr>
              <a:t>is seen more </a:t>
            </a:r>
            <a:r>
              <a:rPr lang="en-US" sz="3100" b="0" dirty="0">
                <a:solidFill>
                  <a:schemeClr val="tx1"/>
                </a:solidFill>
              </a:rPr>
              <a:t>and more </a:t>
            </a:r>
            <a:r>
              <a:rPr lang="en-US" sz="3100" b="0" dirty="0" smtClean="0">
                <a:solidFill>
                  <a:schemeClr val="tx1"/>
                </a:solidFill>
              </a:rPr>
              <a:t>as </a:t>
            </a:r>
            <a:r>
              <a:rPr lang="en-US" sz="3100" b="0" dirty="0">
                <a:solidFill>
                  <a:schemeClr val="tx1"/>
                </a:solidFill>
              </a:rPr>
              <a:t>an </a:t>
            </a:r>
            <a:r>
              <a:rPr lang="en-US" sz="3100" b="0" dirty="0" smtClean="0">
                <a:solidFill>
                  <a:schemeClr val="tx1"/>
                </a:solidFill>
              </a:rPr>
              <a:t>efficient </a:t>
            </a:r>
            <a:r>
              <a:rPr lang="en-US" sz="3100" b="0" dirty="0" err="1" smtClean="0">
                <a:solidFill>
                  <a:schemeClr val="tx1"/>
                </a:solidFill>
              </a:rPr>
              <a:t>secretolytic</a:t>
            </a:r>
            <a:r>
              <a:rPr lang="en-US" sz="3100" b="0" dirty="0" smtClean="0">
                <a:solidFill>
                  <a:schemeClr val="tx1"/>
                </a:solidFill>
              </a:rPr>
              <a:t> option in </a:t>
            </a:r>
            <a:r>
              <a:rPr lang="en-US" sz="3100" b="0" dirty="0">
                <a:solidFill>
                  <a:schemeClr val="tx1"/>
                </a:solidFill>
              </a:rPr>
              <a:t>the treatment of airway diseases in children. This </a:t>
            </a:r>
            <a:r>
              <a:rPr lang="en-US" sz="3100" b="0" dirty="0" smtClean="0">
                <a:solidFill>
                  <a:schemeClr val="tx1"/>
                </a:solidFill>
              </a:rPr>
              <a:t>survey </a:t>
            </a:r>
            <a:r>
              <a:rPr lang="en-US" sz="3100" b="0" dirty="0">
                <a:solidFill>
                  <a:schemeClr val="tx1"/>
                </a:solidFill>
              </a:rPr>
              <a:t>is particularly looking after age and </a:t>
            </a:r>
            <a:r>
              <a:rPr lang="en-US" sz="3100" b="0" dirty="0" err="1" smtClean="0">
                <a:solidFill>
                  <a:schemeClr val="tx1"/>
                </a:solidFill>
              </a:rPr>
              <a:t>dia</a:t>
            </a:r>
            <a:r>
              <a:rPr lang="en-US" sz="3100" b="0" dirty="0" smtClean="0">
                <a:solidFill>
                  <a:schemeClr val="tx1"/>
                </a:solidFill>
              </a:rPr>
              <a:t>-gnosis </a:t>
            </a:r>
            <a:r>
              <a:rPr lang="en-US" sz="3100" b="0" dirty="0">
                <a:solidFill>
                  <a:schemeClr val="tx1"/>
                </a:solidFill>
              </a:rPr>
              <a:t>of the patients receiving this treatment and the clinical results which can be achieved.</a:t>
            </a:r>
            <a:endParaRPr lang="en-GB" sz="3100" b="0" dirty="0" smtClean="0">
              <a:solidFill>
                <a:schemeClr val="tx1"/>
              </a:solidFill>
            </a:endParaRPr>
          </a:p>
        </p:txBody>
      </p:sp>
      <p:sp>
        <p:nvSpPr>
          <p:cNvPr id="3084" name="Rechteck 13"/>
          <p:cNvSpPr>
            <a:spLocks noChangeArrowheads="1"/>
          </p:cNvSpPr>
          <p:nvPr/>
        </p:nvSpPr>
        <p:spPr bwMode="auto">
          <a:xfrm>
            <a:off x="21638616" y="26695092"/>
            <a:ext cx="8222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Table 5: Therapy effect on the reduction of sick-leave-days and the necessity of further mucolytic therapy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3087" name="Rechteck 14"/>
          <p:cNvSpPr>
            <a:spLocks noChangeArrowheads="1"/>
          </p:cNvSpPr>
          <p:nvPr/>
        </p:nvSpPr>
        <p:spPr bwMode="auto">
          <a:xfrm>
            <a:off x="4373395" y="41273077"/>
            <a:ext cx="75227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 Table 2: Diseases treated with inhaled 3% hypertonic saline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3091" name="Rechteck 15"/>
          <p:cNvSpPr>
            <a:spLocks noChangeArrowheads="1"/>
          </p:cNvSpPr>
          <p:nvPr/>
        </p:nvSpPr>
        <p:spPr bwMode="auto">
          <a:xfrm>
            <a:off x="17251411" y="14896322"/>
            <a:ext cx="6264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Table 3: Therapy effect on leading symptoms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3093" name="Textfeld 27"/>
          <p:cNvSpPr txBox="1">
            <a:spLocks noChangeArrowheads="1"/>
          </p:cNvSpPr>
          <p:nvPr/>
        </p:nvSpPr>
        <p:spPr bwMode="auto">
          <a:xfrm>
            <a:off x="418813" y="19329216"/>
            <a:ext cx="1171474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just">
              <a:lnSpc>
                <a:spcPts val="3600"/>
              </a:lnSpc>
              <a:spcBef>
                <a:spcPts val="600"/>
              </a:spcBef>
            </a:pPr>
            <a:r>
              <a:rPr lang="en-US" sz="3100" b="0" dirty="0">
                <a:solidFill>
                  <a:schemeClr val="tx1"/>
                </a:solidFill>
              </a:rPr>
              <a:t>In this multi-center, non-interventional, retrospective </a:t>
            </a:r>
            <a:r>
              <a:rPr lang="en-US" sz="3100" b="0" dirty="0" smtClean="0">
                <a:solidFill>
                  <a:schemeClr val="tx1"/>
                </a:solidFill>
              </a:rPr>
              <a:t>investigation,  </a:t>
            </a:r>
            <a:r>
              <a:rPr lang="en-US" sz="3100" b="0" dirty="0">
                <a:solidFill>
                  <a:schemeClr val="tx1"/>
                </a:solidFill>
              </a:rPr>
              <a:t>43 private doctors/hospitals in Germany and Austria evaluated data from 156 patients who received inhalation therapy with 3% HS (</a:t>
            </a:r>
            <a:r>
              <a:rPr lang="en-US" sz="3100" b="0" dirty="0" err="1">
                <a:solidFill>
                  <a:schemeClr val="tx1"/>
                </a:solidFill>
              </a:rPr>
              <a:t>Mucoclear</a:t>
            </a:r>
            <a:r>
              <a:rPr lang="en-US" sz="3100" b="0" dirty="0">
                <a:solidFill>
                  <a:schemeClr val="tx1"/>
                </a:solidFill>
              </a:rPr>
              <a:t>®, PARI GmbH</a:t>
            </a:r>
            <a:r>
              <a:rPr lang="en-US" sz="3100" b="0" dirty="0" smtClean="0">
                <a:solidFill>
                  <a:schemeClr val="tx1"/>
                </a:solidFill>
              </a:rPr>
              <a:t>). A questionnaire was used to assess </a:t>
            </a:r>
            <a:r>
              <a:rPr lang="en-US" sz="3100" b="0" dirty="0">
                <a:solidFill>
                  <a:schemeClr val="tx1"/>
                </a:solidFill>
              </a:rPr>
              <a:t>parameters like </a:t>
            </a:r>
            <a:r>
              <a:rPr lang="en-US" sz="3100" b="0" dirty="0" err="1">
                <a:solidFill>
                  <a:schemeClr val="tx1"/>
                </a:solidFill>
              </a:rPr>
              <a:t>secretolysis</a:t>
            </a:r>
            <a:r>
              <a:rPr lang="en-US" sz="3100" b="0" dirty="0">
                <a:solidFill>
                  <a:schemeClr val="tx1"/>
                </a:solidFill>
              </a:rPr>
              <a:t>, cough, shortness of breath, course of the disease, absence from school or </a:t>
            </a:r>
            <a:r>
              <a:rPr lang="en-US" sz="3100" b="0" dirty="0" smtClean="0">
                <a:solidFill>
                  <a:schemeClr val="tx1"/>
                </a:solidFill>
              </a:rPr>
              <a:t>kindergarten </a:t>
            </a:r>
            <a:r>
              <a:rPr lang="en-US" sz="3100" b="0" dirty="0">
                <a:solidFill>
                  <a:schemeClr val="tx1"/>
                </a:solidFill>
              </a:rPr>
              <a:t>on a scale from 1 (no effect) to 10 (very good effect). </a:t>
            </a:r>
            <a:r>
              <a:rPr lang="en-US" sz="3100" b="0" dirty="0" smtClean="0">
                <a:solidFill>
                  <a:schemeClr val="tx1"/>
                </a:solidFill>
              </a:rPr>
              <a:t>Additionally, </a:t>
            </a:r>
            <a:r>
              <a:rPr lang="en-US" sz="3100" b="0" dirty="0">
                <a:solidFill>
                  <a:schemeClr val="tx1"/>
                </a:solidFill>
              </a:rPr>
              <a:t>they reported acceptance, tolerability and side effects of the treatment. </a:t>
            </a:r>
            <a:endParaRPr lang="en-GB" sz="3100" b="0" dirty="0">
              <a:solidFill>
                <a:schemeClr val="tx1"/>
              </a:solidFill>
            </a:endParaRPr>
          </a:p>
        </p:txBody>
      </p:sp>
      <p:cxnSp>
        <p:nvCxnSpPr>
          <p:cNvPr id="3094" name="Gerade Verbindung 25"/>
          <p:cNvCxnSpPr>
            <a:cxnSpLocks noChangeShapeType="1"/>
          </p:cNvCxnSpPr>
          <p:nvPr/>
        </p:nvCxnSpPr>
        <p:spPr bwMode="auto">
          <a:xfrm>
            <a:off x="12421592" y="7489132"/>
            <a:ext cx="0" cy="3488445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5" name="Textfeld 35"/>
          <p:cNvSpPr txBox="1">
            <a:spLocks noChangeArrowheads="1"/>
          </p:cNvSpPr>
          <p:nvPr/>
        </p:nvSpPr>
        <p:spPr bwMode="auto">
          <a:xfrm>
            <a:off x="396254" y="23114868"/>
            <a:ext cx="11715905" cy="738188"/>
          </a:xfrm>
          <a:prstGeom prst="rect">
            <a:avLst/>
          </a:prstGeom>
          <a:solidFill>
            <a:srgbClr val="95AE0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200" dirty="0" smtClean="0">
                <a:solidFill>
                  <a:schemeClr val="bg1"/>
                </a:solidFill>
              </a:rPr>
              <a:t>Results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097" name="Rechteck 28"/>
          <p:cNvSpPr>
            <a:spLocks noChangeArrowheads="1"/>
          </p:cNvSpPr>
          <p:nvPr/>
        </p:nvSpPr>
        <p:spPr bwMode="auto">
          <a:xfrm>
            <a:off x="8245125" y="24122980"/>
            <a:ext cx="3816427" cy="700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100" i="1" dirty="0" smtClean="0">
                <a:solidFill>
                  <a:schemeClr val="tx1"/>
                </a:solidFill>
              </a:rPr>
              <a:t>Patients‘ Age</a:t>
            </a:r>
            <a:endParaRPr lang="de-DE" sz="3100" dirty="0" smtClean="0">
              <a:solidFill>
                <a:schemeClr val="tx1"/>
              </a:solidFill>
            </a:endParaRPr>
          </a:p>
          <a:p>
            <a:pPr algn="just"/>
            <a:r>
              <a:rPr lang="en-US" sz="3100" b="0" dirty="0" smtClean="0">
                <a:solidFill>
                  <a:schemeClr val="tx1"/>
                </a:solidFill>
              </a:rPr>
              <a:t>27% of the 156 pa-</a:t>
            </a:r>
            <a:r>
              <a:rPr lang="en-US" sz="3100" b="0" dirty="0" err="1" smtClean="0">
                <a:solidFill>
                  <a:schemeClr val="tx1"/>
                </a:solidFill>
              </a:rPr>
              <a:t>tients</a:t>
            </a:r>
            <a:r>
              <a:rPr lang="en-US" sz="3100" b="0" dirty="0" smtClean="0">
                <a:solidFill>
                  <a:schemeClr val="tx1"/>
                </a:solidFill>
              </a:rPr>
              <a:t> receiving the 3% hypertonic </a:t>
            </a:r>
            <a:r>
              <a:rPr lang="en-US" sz="3100" b="0" dirty="0" err="1" smtClean="0">
                <a:solidFill>
                  <a:schemeClr val="tx1"/>
                </a:solidFill>
              </a:rPr>
              <a:t>sa</a:t>
            </a:r>
            <a:r>
              <a:rPr lang="en-US" sz="3100" b="0" dirty="0" smtClean="0">
                <a:solidFill>
                  <a:schemeClr val="tx1"/>
                </a:solidFill>
              </a:rPr>
              <a:t>-line inhalation </a:t>
            </a:r>
            <a:r>
              <a:rPr lang="en-US" sz="3100" b="0" dirty="0" err="1" smtClean="0">
                <a:solidFill>
                  <a:schemeClr val="tx1"/>
                </a:solidFill>
              </a:rPr>
              <a:t>thera-py</a:t>
            </a:r>
            <a:r>
              <a:rPr lang="en-US" sz="3100" b="0" dirty="0" smtClean="0">
                <a:solidFill>
                  <a:schemeClr val="tx1"/>
                </a:solidFill>
              </a:rPr>
              <a:t> were under 1 year old; 24% were 1-3 years of age, 18% 3-5 and 20% 5-10 years of age. Remaining 11% of the children were more than 10 years old. </a:t>
            </a:r>
            <a:endParaRPr lang="de-DE" sz="3100" b="0" dirty="0">
              <a:solidFill>
                <a:schemeClr val="tx1"/>
              </a:solidFill>
            </a:endParaRPr>
          </a:p>
        </p:txBody>
      </p:sp>
      <p:sp>
        <p:nvSpPr>
          <p:cNvPr id="3102" name="Rechteck 43"/>
          <p:cNvSpPr>
            <a:spLocks noChangeArrowheads="1"/>
          </p:cNvSpPr>
          <p:nvPr/>
        </p:nvSpPr>
        <p:spPr bwMode="auto">
          <a:xfrm>
            <a:off x="8029104" y="31107756"/>
            <a:ext cx="4392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Table 1: Age distribution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3103" name="Rechteck 48"/>
          <p:cNvSpPr>
            <a:spLocks noChangeArrowheads="1"/>
          </p:cNvSpPr>
          <p:nvPr/>
        </p:nvSpPr>
        <p:spPr bwMode="auto">
          <a:xfrm>
            <a:off x="12849363" y="7608313"/>
            <a:ext cx="4305685" cy="748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3100" i="1" dirty="0">
                <a:solidFill>
                  <a:schemeClr val="tx1"/>
                </a:solidFill>
              </a:rPr>
              <a:t>Treatment </a:t>
            </a:r>
            <a:r>
              <a:rPr lang="de-DE" sz="3100" i="1" dirty="0" err="1">
                <a:solidFill>
                  <a:schemeClr val="tx1"/>
                </a:solidFill>
              </a:rPr>
              <a:t>E</a:t>
            </a:r>
            <a:r>
              <a:rPr lang="de-DE" sz="3100" i="1" dirty="0" err="1" smtClean="0">
                <a:solidFill>
                  <a:schemeClr val="tx1"/>
                </a:solidFill>
              </a:rPr>
              <a:t>ffects</a:t>
            </a:r>
            <a:endParaRPr lang="de-DE" sz="3100" dirty="0">
              <a:solidFill>
                <a:schemeClr val="tx1"/>
              </a:solidFill>
            </a:endParaRPr>
          </a:p>
          <a:p>
            <a:r>
              <a:rPr lang="de-DE" sz="3100" b="0" dirty="0" smtClean="0">
                <a:solidFill>
                  <a:schemeClr val="tx1"/>
                </a:solidFill>
              </a:rPr>
              <a:t>The </a:t>
            </a:r>
            <a:r>
              <a:rPr lang="de-DE" sz="3100" b="0" dirty="0" err="1" smtClean="0">
                <a:solidFill>
                  <a:schemeClr val="tx1"/>
                </a:solidFill>
              </a:rPr>
              <a:t>impact</a:t>
            </a:r>
            <a:r>
              <a:rPr lang="de-DE" sz="3100" b="0" dirty="0" smtClean="0">
                <a:solidFill>
                  <a:schemeClr val="tx1"/>
                </a:solidFill>
              </a:rPr>
              <a:t> </a:t>
            </a:r>
            <a:r>
              <a:rPr lang="de-DE" sz="3100" b="0" dirty="0" err="1" smtClean="0">
                <a:solidFill>
                  <a:schemeClr val="tx1"/>
                </a:solidFill>
              </a:rPr>
              <a:t>of</a:t>
            </a:r>
            <a:r>
              <a:rPr lang="de-DE" sz="3100" b="0" dirty="0" smtClean="0">
                <a:solidFill>
                  <a:schemeClr val="tx1"/>
                </a:solidFill>
              </a:rPr>
              <a:t> </a:t>
            </a:r>
            <a:r>
              <a:rPr lang="de-DE" sz="3100" b="0" dirty="0" err="1" smtClean="0">
                <a:solidFill>
                  <a:schemeClr val="tx1"/>
                </a:solidFill>
              </a:rPr>
              <a:t>treat-ment</a:t>
            </a:r>
            <a:r>
              <a:rPr lang="de-DE" sz="3100" b="0" dirty="0" smtClean="0">
                <a:solidFill>
                  <a:schemeClr val="tx1"/>
                </a:solidFill>
              </a:rPr>
              <a:t> in </a:t>
            </a:r>
            <a:r>
              <a:rPr lang="de-DE" sz="3100" b="0" dirty="0" err="1" smtClean="0">
                <a:solidFill>
                  <a:schemeClr val="tx1"/>
                </a:solidFill>
              </a:rPr>
              <a:t>terms</a:t>
            </a:r>
            <a:r>
              <a:rPr lang="de-DE" sz="3100" b="0" dirty="0" smtClean="0">
                <a:solidFill>
                  <a:schemeClr val="tx1"/>
                </a:solidFill>
              </a:rPr>
              <a:t> </a:t>
            </a:r>
            <a:r>
              <a:rPr lang="de-DE" sz="3100" b="0" dirty="0" err="1" smtClean="0">
                <a:solidFill>
                  <a:schemeClr val="tx1"/>
                </a:solidFill>
              </a:rPr>
              <a:t>of</a:t>
            </a:r>
            <a:endParaRPr lang="de-DE" sz="3100" b="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100" b="0" dirty="0">
                <a:solidFill>
                  <a:schemeClr val="tx1"/>
                </a:solidFill>
              </a:rPr>
              <a:t>bronchial </a:t>
            </a:r>
            <a:r>
              <a:rPr lang="en-US" sz="3100" b="0" dirty="0" smtClean="0">
                <a:solidFill>
                  <a:schemeClr val="tx1"/>
                </a:solidFill>
              </a:rPr>
              <a:t>secretion</a:t>
            </a:r>
            <a:endParaRPr lang="de-DE" sz="3100" b="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100" b="0" dirty="0">
                <a:solidFill>
                  <a:schemeClr val="tx1"/>
                </a:solidFill>
              </a:rPr>
              <a:t>dry cough</a:t>
            </a:r>
            <a:endParaRPr lang="de-DE" sz="3100" b="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100" b="0" dirty="0">
                <a:solidFill>
                  <a:schemeClr val="tx1"/>
                </a:solidFill>
              </a:rPr>
              <a:t>nervous cough</a:t>
            </a:r>
            <a:endParaRPr lang="de-DE" sz="3100" b="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100" b="0" dirty="0">
                <a:solidFill>
                  <a:schemeClr val="tx1"/>
                </a:solidFill>
              </a:rPr>
              <a:t>shortness of breath</a:t>
            </a:r>
            <a:endParaRPr lang="de-DE" sz="3100" b="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3100" b="0" dirty="0">
                <a:solidFill>
                  <a:schemeClr val="tx1"/>
                </a:solidFill>
              </a:rPr>
              <a:t>course of the </a:t>
            </a:r>
            <a:r>
              <a:rPr lang="en-US" sz="3100" b="0" dirty="0" smtClean="0">
                <a:solidFill>
                  <a:schemeClr val="tx1"/>
                </a:solidFill>
              </a:rPr>
              <a:t>disease</a:t>
            </a:r>
          </a:p>
          <a:p>
            <a:pPr>
              <a:buClr>
                <a:srgbClr val="C00000"/>
              </a:buClr>
              <a:buSzPct val="120000"/>
            </a:pPr>
            <a:r>
              <a:rPr lang="en-US" sz="3100" b="0" dirty="0" smtClean="0">
                <a:solidFill>
                  <a:schemeClr val="tx1"/>
                </a:solidFill>
              </a:rPr>
              <a:t>was rated on average between 68-84% of the maximum points </a:t>
            </a:r>
            <a:endParaRPr lang="en-GB" sz="3100" b="0" dirty="0">
              <a:solidFill>
                <a:schemeClr val="tx1"/>
              </a:solidFill>
            </a:endParaRPr>
          </a:p>
        </p:txBody>
      </p:sp>
      <p:sp>
        <p:nvSpPr>
          <p:cNvPr id="3104" name="Rechteck 52"/>
          <p:cNvSpPr>
            <a:spLocks noChangeArrowheads="1"/>
          </p:cNvSpPr>
          <p:nvPr/>
        </p:nvSpPr>
        <p:spPr bwMode="auto">
          <a:xfrm>
            <a:off x="21566608" y="15464016"/>
            <a:ext cx="8496944" cy="31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100" i="1" dirty="0">
                <a:solidFill>
                  <a:schemeClr val="tx1"/>
                </a:solidFill>
              </a:rPr>
              <a:t>Absence from </a:t>
            </a:r>
            <a:r>
              <a:rPr lang="en-US" sz="3100" i="1" dirty="0" smtClean="0">
                <a:solidFill>
                  <a:schemeClr val="tx1"/>
                </a:solidFill>
              </a:rPr>
              <a:t>School </a:t>
            </a:r>
            <a:r>
              <a:rPr lang="en-US" sz="3100" i="1" dirty="0">
                <a:solidFill>
                  <a:schemeClr val="tx1"/>
                </a:solidFill>
              </a:rPr>
              <a:t>or </a:t>
            </a:r>
            <a:r>
              <a:rPr lang="en-US" sz="3100" i="1" dirty="0" smtClean="0">
                <a:solidFill>
                  <a:schemeClr val="tx1"/>
                </a:solidFill>
              </a:rPr>
              <a:t>Child Care</a:t>
            </a:r>
            <a:r>
              <a:rPr lang="en-US" sz="3100" i="1" dirty="0">
                <a:solidFill>
                  <a:schemeClr val="tx1"/>
                </a:solidFill>
              </a:rPr>
              <a:t>, </a:t>
            </a:r>
            <a:r>
              <a:rPr lang="en-US" sz="3100" i="1" dirty="0" smtClean="0">
                <a:solidFill>
                  <a:schemeClr val="tx1"/>
                </a:solidFill>
              </a:rPr>
              <a:t>Necessity </a:t>
            </a:r>
            <a:r>
              <a:rPr lang="en-US" sz="3100" i="1" dirty="0">
                <a:solidFill>
                  <a:schemeClr val="tx1"/>
                </a:solidFill>
              </a:rPr>
              <a:t>of </a:t>
            </a:r>
            <a:r>
              <a:rPr lang="en-US" sz="3100" i="1" dirty="0" smtClean="0">
                <a:solidFill>
                  <a:schemeClr val="tx1"/>
                </a:solidFill>
              </a:rPr>
              <a:t>Additional Mucolytic </a:t>
            </a:r>
            <a:r>
              <a:rPr lang="en-US" sz="3100" i="1" dirty="0">
                <a:solidFill>
                  <a:schemeClr val="tx1"/>
                </a:solidFill>
              </a:rPr>
              <a:t>T</a:t>
            </a:r>
            <a:r>
              <a:rPr lang="en-US" sz="3100" i="1" dirty="0" smtClean="0">
                <a:solidFill>
                  <a:schemeClr val="tx1"/>
                </a:solidFill>
              </a:rPr>
              <a:t>herapy</a:t>
            </a:r>
            <a:endParaRPr lang="de-DE" sz="3100" dirty="0">
              <a:solidFill>
                <a:schemeClr val="tx1"/>
              </a:solidFill>
            </a:endParaRPr>
          </a:p>
          <a:p>
            <a:pPr algn="just"/>
            <a:r>
              <a:rPr lang="en-US" sz="3100" b="0" dirty="0">
                <a:solidFill>
                  <a:schemeClr val="tx1"/>
                </a:solidFill>
              </a:rPr>
              <a:t>The average assessment </a:t>
            </a:r>
            <a:r>
              <a:rPr lang="en-US" sz="3100" b="0" dirty="0" smtClean="0">
                <a:solidFill>
                  <a:schemeClr val="tx1"/>
                </a:solidFill>
              </a:rPr>
              <a:t>regarding the  </a:t>
            </a:r>
            <a:r>
              <a:rPr lang="en-US" sz="3100" b="0" dirty="0">
                <a:solidFill>
                  <a:schemeClr val="tx1"/>
                </a:solidFill>
              </a:rPr>
              <a:t>reduction of days off was 72%, and </a:t>
            </a:r>
            <a:r>
              <a:rPr lang="en-US" sz="3100" b="0" dirty="0" smtClean="0">
                <a:solidFill>
                  <a:schemeClr val="tx1"/>
                </a:solidFill>
              </a:rPr>
              <a:t>regarding </a:t>
            </a:r>
            <a:r>
              <a:rPr lang="en-US" sz="3100" b="0" dirty="0">
                <a:solidFill>
                  <a:schemeClr val="tx1"/>
                </a:solidFill>
              </a:rPr>
              <a:t>savings of further </a:t>
            </a:r>
            <a:r>
              <a:rPr lang="en-US" sz="3100" b="0" dirty="0" err="1">
                <a:solidFill>
                  <a:schemeClr val="tx1"/>
                </a:solidFill>
              </a:rPr>
              <a:t>mucolytics</a:t>
            </a:r>
            <a:r>
              <a:rPr lang="en-US" sz="3100" b="0" dirty="0">
                <a:solidFill>
                  <a:schemeClr val="tx1"/>
                </a:solidFill>
              </a:rPr>
              <a:t> was 80% of the maximum number of points. </a:t>
            </a:r>
            <a:endParaRPr lang="de-DE" sz="3100" b="0" dirty="0">
              <a:solidFill>
                <a:schemeClr val="tx1"/>
              </a:solidFill>
            </a:endParaRPr>
          </a:p>
        </p:txBody>
      </p:sp>
      <p:sp>
        <p:nvSpPr>
          <p:cNvPr id="3105" name="Textfeld 53"/>
          <p:cNvSpPr txBox="1">
            <a:spLocks noChangeArrowheads="1"/>
          </p:cNvSpPr>
          <p:nvPr/>
        </p:nvSpPr>
        <p:spPr bwMode="auto">
          <a:xfrm>
            <a:off x="12849363" y="36043730"/>
            <a:ext cx="16998812" cy="738187"/>
          </a:xfrm>
          <a:prstGeom prst="rect">
            <a:avLst/>
          </a:prstGeom>
          <a:solidFill>
            <a:srgbClr val="95AE0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200" dirty="0" smtClean="0">
                <a:solidFill>
                  <a:schemeClr val="bg1"/>
                </a:solidFill>
              </a:rPr>
              <a:t>Conclusions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107" name="Textfeld 55"/>
          <p:cNvSpPr txBox="1">
            <a:spLocks noChangeArrowheads="1"/>
          </p:cNvSpPr>
          <p:nvPr/>
        </p:nvSpPr>
        <p:spPr bwMode="auto">
          <a:xfrm>
            <a:off x="12849362" y="39302276"/>
            <a:ext cx="16998812" cy="738664"/>
          </a:xfrm>
          <a:prstGeom prst="rect">
            <a:avLst/>
          </a:prstGeom>
          <a:solidFill>
            <a:srgbClr val="95AE0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200" dirty="0" smtClean="0">
                <a:solidFill>
                  <a:schemeClr val="bg1"/>
                </a:solidFill>
              </a:rPr>
              <a:t>Literature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110" name="Rechteck 15"/>
          <p:cNvSpPr>
            <a:spLocks noChangeArrowheads="1"/>
          </p:cNvSpPr>
          <p:nvPr/>
        </p:nvSpPr>
        <p:spPr bwMode="auto">
          <a:xfrm>
            <a:off x="396256" y="17962230"/>
            <a:ext cx="111469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Figure 1: Inhalation therapy with 3% hypertonic saline 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3114" name="Rechteck 36"/>
          <p:cNvSpPr>
            <a:spLocks noChangeArrowheads="1"/>
          </p:cNvSpPr>
          <p:nvPr/>
        </p:nvSpPr>
        <p:spPr bwMode="auto">
          <a:xfrm>
            <a:off x="12849363" y="40109753"/>
            <a:ext cx="900527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Font typeface="Arial" charset="0"/>
              <a:buAutoNum type="arabicParenBoth"/>
            </a:pPr>
            <a:r>
              <a:rPr lang="en-GB" sz="1800" b="0" dirty="0" err="1" smtClean="0">
                <a:solidFill>
                  <a:schemeClr val="tx1"/>
                </a:solidFill>
              </a:rPr>
              <a:t>Ater</a:t>
            </a:r>
            <a:r>
              <a:rPr lang="en-GB" sz="1800" b="0" dirty="0" smtClean="0">
                <a:solidFill>
                  <a:schemeClr val="tx1"/>
                </a:solidFill>
              </a:rPr>
              <a:t> et al.  2012; </a:t>
            </a:r>
            <a:r>
              <a:rPr lang="en-GB" sz="1800" b="0" dirty="0" err="1" smtClean="0">
                <a:solidFill>
                  <a:schemeClr val="tx1"/>
                </a:solidFill>
              </a:rPr>
              <a:t>Pediatrics</a:t>
            </a:r>
            <a:r>
              <a:rPr lang="en-GB" sz="1800" b="0" dirty="0" smtClean="0">
                <a:solidFill>
                  <a:schemeClr val="tx1"/>
                </a:solidFill>
              </a:rPr>
              <a:t> 2012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smtClean="0">
                <a:solidFill>
                  <a:schemeClr val="tx1"/>
                </a:solidFill>
              </a:rPr>
              <a:t>129,6,1397-1403 </a:t>
            </a:r>
          </a:p>
          <a:p>
            <a:pPr marL="514350" indent="-514350">
              <a:spcBef>
                <a:spcPts val="600"/>
              </a:spcBef>
              <a:buFont typeface="Arial" charset="0"/>
              <a:buAutoNum type="arabicParenBoth"/>
            </a:pPr>
            <a:r>
              <a:rPr lang="en-GB" sz="1800" b="0" dirty="0" err="1">
                <a:solidFill>
                  <a:schemeClr val="tx1"/>
                </a:solidFill>
              </a:rPr>
              <a:t>A</a:t>
            </a:r>
            <a:r>
              <a:rPr lang="en-GB" sz="1800" b="0" dirty="0" err="1" smtClean="0">
                <a:solidFill>
                  <a:schemeClr val="tx1"/>
                </a:solidFill>
              </a:rPr>
              <a:t>nkermann</a:t>
            </a:r>
            <a:r>
              <a:rPr lang="en-GB" sz="1800" b="0" dirty="0" smtClean="0">
                <a:solidFill>
                  <a:schemeClr val="tx1"/>
                </a:solidFill>
              </a:rPr>
              <a:t> et al. 2014; </a:t>
            </a:r>
            <a:r>
              <a:rPr lang="en-GB" sz="1800" b="0" dirty="0" err="1" smtClean="0">
                <a:solidFill>
                  <a:schemeClr val="tx1"/>
                </a:solidFill>
              </a:rPr>
              <a:t>Atemwegs</a:t>
            </a:r>
            <a:r>
              <a:rPr lang="en-GB" sz="1800" b="0" dirty="0" smtClean="0">
                <a:solidFill>
                  <a:schemeClr val="tx1"/>
                </a:solidFill>
              </a:rPr>
              <a:t>- und </a:t>
            </a:r>
            <a:r>
              <a:rPr lang="en-GB" sz="1800" b="0" dirty="0" err="1" smtClean="0">
                <a:solidFill>
                  <a:schemeClr val="tx1"/>
                </a:solidFill>
              </a:rPr>
              <a:t>Lungenkrankheiten</a:t>
            </a:r>
            <a:r>
              <a:rPr lang="en-GB" sz="1800" b="0" dirty="0" smtClean="0">
                <a:solidFill>
                  <a:schemeClr val="tx1"/>
                </a:solidFill>
              </a:rPr>
              <a:t>, 40, 9/2014: 407-415</a:t>
            </a:r>
          </a:p>
        </p:txBody>
      </p:sp>
      <p:sp>
        <p:nvSpPr>
          <p:cNvPr id="47" name="Textfeld 55"/>
          <p:cNvSpPr txBox="1">
            <a:spLocks noChangeArrowheads="1"/>
          </p:cNvSpPr>
          <p:nvPr/>
        </p:nvSpPr>
        <p:spPr bwMode="auto">
          <a:xfrm>
            <a:off x="12849363" y="40947258"/>
            <a:ext cx="16998811" cy="739775"/>
          </a:xfrm>
          <a:prstGeom prst="rect">
            <a:avLst/>
          </a:prstGeom>
          <a:solidFill>
            <a:srgbClr val="95AE0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300" b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8300" b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83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83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200" dirty="0" smtClean="0">
                <a:solidFill>
                  <a:schemeClr val="bg1"/>
                </a:solidFill>
              </a:rPr>
              <a:t>Conflicts of interest 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56" name="Rechteck 36"/>
          <p:cNvSpPr>
            <a:spLocks noChangeArrowheads="1"/>
          </p:cNvSpPr>
          <p:nvPr/>
        </p:nvSpPr>
        <p:spPr bwMode="auto">
          <a:xfrm>
            <a:off x="12849363" y="41735159"/>
            <a:ext cx="1721418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900" b="0" dirty="0" smtClean="0">
                <a:solidFill>
                  <a:schemeClr val="tx1"/>
                </a:solidFill>
              </a:rPr>
              <a:t>The author and the participating doctors and hospitals received  refunding of their expenses by PARI GmbH</a:t>
            </a:r>
          </a:p>
          <a:p>
            <a:pPr>
              <a:spcBef>
                <a:spcPts val="600"/>
              </a:spcBef>
            </a:pPr>
            <a:r>
              <a:rPr lang="en-GB" sz="1900" b="0" dirty="0" smtClean="0">
                <a:solidFill>
                  <a:schemeClr val="tx1"/>
                </a:solidFill>
              </a:rPr>
              <a:t>Co-authors are employees of PARI GmbH </a:t>
            </a:r>
          </a:p>
        </p:txBody>
      </p:sp>
      <p:sp>
        <p:nvSpPr>
          <p:cNvPr id="64" name="Rechteck 36"/>
          <p:cNvSpPr>
            <a:spLocks noChangeArrowheads="1"/>
          </p:cNvSpPr>
          <p:nvPr/>
        </p:nvSpPr>
        <p:spPr bwMode="auto">
          <a:xfrm>
            <a:off x="12849363" y="36839067"/>
            <a:ext cx="16998811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100" b="0" dirty="0">
                <a:solidFill>
                  <a:schemeClr val="tx1"/>
                </a:solidFill>
              </a:rPr>
              <a:t>The consulted </a:t>
            </a:r>
            <a:r>
              <a:rPr lang="en-US" sz="3100" b="0" dirty="0" smtClean="0">
                <a:solidFill>
                  <a:schemeClr val="tx1"/>
                </a:solidFill>
              </a:rPr>
              <a:t>Austrian </a:t>
            </a:r>
            <a:r>
              <a:rPr lang="en-US" sz="3100" b="0" dirty="0">
                <a:solidFill>
                  <a:schemeClr val="tx1"/>
                </a:solidFill>
              </a:rPr>
              <a:t>and </a:t>
            </a:r>
            <a:r>
              <a:rPr lang="en-US" sz="3100" b="0" dirty="0" smtClean="0">
                <a:solidFill>
                  <a:schemeClr val="tx1"/>
                </a:solidFill>
              </a:rPr>
              <a:t>German </a:t>
            </a:r>
            <a:r>
              <a:rPr lang="en-US" sz="3100" b="0" dirty="0">
                <a:solidFill>
                  <a:schemeClr val="tx1"/>
                </a:solidFill>
              </a:rPr>
              <a:t>pediatricians used the well tolerated inhalation of 3% </a:t>
            </a:r>
            <a:r>
              <a:rPr lang="en-US" sz="3100" b="0" dirty="0" smtClean="0">
                <a:solidFill>
                  <a:schemeClr val="tx1"/>
                </a:solidFill>
              </a:rPr>
              <a:t>HS successfully </a:t>
            </a:r>
            <a:r>
              <a:rPr lang="en-US" sz="3100" b="0" dirty="0">
                <a:solidFill>
                  <a:schemeClr val="tx1"/>
                </a:solidFill>
              </a:rPr>
              <a:t>up to the age of 10 and beyond</a:t>
            </a:r>
            <a:r>
              <a:rPr lang="en-US" sz="3100" b="0" dirty="0" smtClean="0">
                <a:solidFill>
                  <a:schemeClr val="tx1"/>
                </a:solidFill>
              </a:rPr>
              <a:t>. Patients</a:t>
            </a:r>
            <a:r>
              <a:rPr lang="en-US" sz="3100" b="0" dirty="0">
                <a:solidFill>
                  <a:schemeClr val="tx1"/>
                </a:solidFill>
              </a:rPr>
              <a:t>, especially with acute and </a:t>
            </a:r>
            <a:r>
              <a:rPr lang="en-US" sz="3100" b="0" dirty="0" smtClean="0">
                <a:solidFill>
                  <a:schemeClr val="tx1"/>
                </a:solidFill>
              </a:rPr>
              <a:t>chronic </a:t>
            </a:r>
            <a:r>
              <a:rPr lang="en-US" sz="3100" b="0" dirty="0" err="1" smtClean="0">
                <a:solidFill>
                  <a:schemeClr val="tx1"/>
                </a:solidFill>
              </a:rPr>
              <a:t>bron-chitis</a:t>
            </a:r>
            <a:r>
              <a:rPr lang="en-US" sz="3100" b="0" dirty="0" smtClean="0">
                <a:solidFill>
                  <a:schemeClr val="tx1"/>
                </a:solidFill>
              </a:rPr>
              <a:t>, </a:t>
            </a:r>
            <a:r>
              <a:rPr lang="en-US" sz="3100" b="0" dirty="0">
                <a:solidFill>
                  <a:schemeClr val="tx1"/>
                </a:solidFill>
              </a:rPr>
              <a:t>benefitted </a:t>
            </a:r>
            <a:r>
              <a:rPr lang="en-US" sz="3100" b="0" dirty="0" smtClean="0">
                <a:solidFill>
                  <a:schemeClr val="tx1"/>
                </a:solidFill>
              </a:rPr>
              <a:t>from symptom </a:t>
            </a:r>
            <a:r>
              <a:rPr lang="en-US" sz="3100" b="0" dirty="0">
                <a:solidFill>
                  <a:schemeClr val="tx1"/>
                </a:solidFill>
              </a:rPr>
              <a:t>reduction, </a:t>
            </a:r>
            <a:r>
              <a:rPr lang="en-US" sz="3100" b="0" dirty="0" smtClean="0">
                <a:solidFill>
                  <a:schemeClr val="tx1"/>
                </a:solidFill>
              </a:rPr>
              <a:t>improved course </a:t>
            </a:r>
            <a:r>
              <a:rPr lang="en-US" sz="3100" b="0" dirty="0">
                <a:solidFill>
                  <a:schemeClr val="tx1"/>
                </a:solidFill>
              </a:rPr>
              <a:t>of the disease, reduction of </a:t>
            </a:r>
            <a:r>
              <a:rPr lang="en-US" sz="3100" b="0" dirty="0" smtClean="0">
                <a:solidFill>
                  <a:schemeClr val="tx1"/>
                </a:solidFill>
              </a:rPr>
              <a:t>days-off </a:t>
            </a:r>
            <a:r>
              <a:rPr lang="en-US" sz="3100" b="0" dirty="0">
                <a:solidFill>
                  <a:schemeClr val="tx1"/>
                </a:solidFill>
              </a:rPr>
              <a:t>and a decrease in additionally needed medication. The effect of the inhalation therapy with 3% </a:t>
            </a:r>
            <a:r>
              <a:rPr lang="en-US" sz="3100" b="0" dirty="0" smtClean="0">
                <a:solidFill>
                  <a:schemeClr val="tx1"/>
                </a:solidFill>
              </a:rPr>
              <a:t>HS in </a:t>
            </a:r>
            <a:r>
              <a:rPr lang="en-US" sz="3100" b="0" dirty="0">
                <a:solidFill>
                  <a:schemeClr val="tx1"/>
                </a:solidFill>
              </a:rPr>
              <a:t>defined patient groups </a:t>
            </a:r>
            <a:r>
              <a:rPr lang="en-US" sz="3100" b="0" dirty="0" smtClean="0">
                <a:solidFill>
                  <a:schemeClr val="tx1"/>
                </a:solidFill>
              </a:rPr>
              <a:t>should </a:t>
            </a:r>
            <a:r>
              <a:rPr lang="en-US" sz="3100" b="0" dirty="0">
                <a:solidFill>
                  <a:schemeClr val="tx1"/>
                </a:solidFill>
              </a:rPr>
              <a:t>be studied in </a:t>
            </a:r>
            <a:r>
              <a:rPr lang="en-US" sz="3100" b="0" dirty="0" smtClean="0">
                <a:solidFill>
                  <a:schemeClr val="tx1"/>
                </a:solidFill>
              </a:rPr>
              <a:t>further </a:t>
            </a:r>
            <a:r>
              <a:rPr lang="en-US" sz="3100" b="0" dirty="0">
                <a:solidFill>
                  <a:schemeClr val="tx1"/>
                </a:solidFill>
              </a:rPr>
              <a:t>investigations.</a:t>
            </a:r>
            <a:endParaRPr lang="en-GB" sz="3100" b="0" dirty="0">
              <a:solidFill>
                <a:schemeClr val="tx1"/>
              </a:solidFill>
            </a:endParaRPr>
          </a:p>
        </p:txBody>
      </p:sp>
      <p:sp>
        <p:nvSpPr>
          <p:cNvPr id="53" name="Rechteck 14"/>
          <p:cNvSpPr>
            <a:spLocks noChangeArrowheads="1"/>
          </p:cNvSpPr>
          <p:nvPr/>
        </p:nvSpPr>
        <p:spPr bwMode="auto">
          <a:xfrm>
            <a:off x="498609" y="41858434"/>
            <a:ext cx="11397525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0" dirty="0" smtClean="0">
                <a:solidFill>
                  <a:schemeClr val="tx1"/>
                </a:solidFill>
              </a:rPr>
              <a:t>Contacts: </a:t>
            </a:r>
            <a:r>
              <a:rPr lang="en-GB" sz="1600" b="0" dirty="0" err="1" smtClean="0">
                <a:solidFill>
                  <a:schemeClr val="tx1"/>
                </a:solidFill>
              </a:rPr>
              <a:t>Dr.</a:t>
            </a:r>
            <a:r>
              <a:rPr lang="en-GB" sz="1600" b="0" dirty="0" smtClean="0">
                <a:solidFill>
                  <a:schemeClr val="tx1"/>
                </a:solidFill>
              </a:rPr>
              <a:t> Markus Koch, </a:t>
            </a:r>
            <a:r>
              <a:rPr lang="en-GB" sz="1600" b="0" dirty="0" err="1" smtClean="0">
                <a:solidFill>
                  <a:schemeClr val="tx1"/>
                </a:solidFill>
              </a:rPr>
              <a:t>Hochried</a:t>
            </a:r>
            <a:r>
              <a:rPr lang="en-GB" sz="1600" b="0" dirty="0" smtClean="0">
                <a:solidFill>
                  <a:schemeClr val="tx1"/>
                </a:solidFill>
              </a:rPr>
              <a:t> 1-12, 82418 </a:t>
            </a:r>
            <a:r>
              <a:rPr lang="en-GB" sz="1600" b="0" dirty="0" err="1" smtClean="0">
                <a:solidFill>
                  <a:schemeClr val="tx1"/>
                </a:solidFill>
              </a:rPr>
              <a:t>Murnau</a:t>
            </a:r>
            <a:r>
              <a:rPr lang="en-GB" sz="1600" b="0" dirty="0" smtClean="0">
                <a:solidFill>
                  <a:schemeClr val="tx1"/>
                </a:solidFill>
              </a:rPr>
              <a:t>, Germany, </a:t>
            </a:r>
            <a:r>
              <a:rPr lang="en-GB" sz="1600" b="0" dirty="0" smtClean="0">
                <a:solidFill>
                  <a:schemeClr val="tx1"/>
                </a:solidFill>
                <a:hlinkClick r:id="rId3"/>
              </a:rPr>
              <a:t>koch@klinikhochried.de</a:t>
            </a:r>
            <a:r>
              <a:rPr lang="en-GB" sz="1600" b="0" dirty="0" smtClean="0">
                <a:solidFill>
                  <a:schemeClr val="tx1"/>
                </a:solidFill>
              </a:rPr>
              <a:t>, www.klinikhochried.de </a:t>
            </a:r>
            <a:endParaRPr lang="en-GB" sz="16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W:\Dokumente\PARI Bildarchiv\PARI Bildarchiv aktuell\_PARI Produkte und Anwenderbilder\JuniorBOY SX\LowRes\Baby inhaliert mit Baby Mask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24" y="14039274"/>
            <a:ext cx="5755597" cy="39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Dokumente\PARI Bildarchiv\Archiv für alte Bilder\Anwenderbilder PulmoMed John Fonseca\JOHN 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8" y="14005388"/>
            <a:ext cx="5623899" cy="39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hteck 28"/>
          <p:cNvSpPr>
            <a:spLocks noChangeArrowheads="1"/>
          </p:cNvSpPr>
          <p:nvPr/>
        </p:nvSpPr>
        <p:spPr bwMode="auto">
          <a:xfrm>
            <a:off x="396229" y="32832306"/>
            <a:ext cx="3977165" cy="844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de-DE" sz="3100" i="1" dirty="0" err="1">
                <a:solidFill>
                  <a:schemeClr val="tx1"/>
                </a:solidFill>
              </a:rPr>
              <a:t>Diagnoses</a:t>
            </a:r>
            <a:endParaRPr lang="de-DE" sz="3100" dirty="0">
              <a:solidFill>
                <a:schemeClr val="tx1"/>
              </a:solidFill>
            </a:endParaRPr>
          </a:p>
          <a:p>
            <a:pPr algn="just"/>
            <a:r>
              <a:rPr lang="en-US" sz="3100" b="0" dirty="0">
                <a:solidFill>
                  <a:schemeClr val="tx1"/>
                </a:solidFill>
              </a:rPr>
              <a:t>58% </a:t>
            </a:r>
            <a:r>
              <a:rPr lang="en-US" sz="3100" b="0" dirty="0" smtClean="0">
                <a:solidFill>
                  <a:schemeClr val="tx1"/>
                </a:solidFill>
              </a:rPr>
              <a:t>of the </a:t>
            </a:r>
            <a:r>
              <a:rPr lang="en-US" sz="3100" b="0" dirty="0">
                <a:solidFill>
                  <a:schemeClr val="tx1"/>
                </a:solidFill>
              </a:rPr>
              <a:t>patients were diagnosed </a:t>
            </a:r>
            <a:r>
              <a:rPr lang="en-US" sz="3100" b="0" dirty="0" smtClean="0">
                <a:solidFill>
                  <a:schemeClr val="tx1"/>
                </a:solidFill>
              </a:rPr>
              <a:t>with bronchitis </a:t>
            </a:r>
            <a:r>
              <a:rPr lang="en-US" sz="3100" b="0" dirty="0">
                <a:solidFill>
                  <a:schemeClr val="tx1"/>
                </a:solidFill>
              </a:rPr>
              <a:t>(38% </a:t>
            </a:r>
            <a:r>
              <a:rPr lang="en-US" sz="3100" b="0" dirty="0" smtClean="0">
                <a:solidFill>
                  <a:schemeClr val="tx1"/>
                </a:solidFill>
              </a:rPr>
              <a:t>      acute</a:t>
            </a:r>
            <a:r>
              <a:rPr lang="en-US" sz="3100" b="0" dirty="0">
                <a:solidFill>
                  <a:schemeClr val="tx1"/>
                </a:solidFill>
              </a:rPr>
              <a:t>, 20% chronic). 19% had </a:t>
            </a:r>
            <a:r>
              <a:rPr lang="en-US" sz="3100" b="0" dirty="0" err="1" smtClean="0">
                <a:solidFill>
                  <a:schemeClr val="tx1"/>
                </a:solidFill>
              </a:rPr>
              <a:t>bronchio-litis</a:t>
            </a:r>
            <a:r>
              <a:rPr lang="en-US" sz="3100" b="0" dirty="0">
                <a:solidFill>
                  <a:schemeClr val="tx1"/>
                </a:solidFill>
              </a:rPr>
              <a:t>, 10% asthma, 5% </a:t>
            </a:r>
            <a:r>
              <a:rPr lang="en-US" sz="3100" b="0" dirty="0" smtClean="0">
                <a:solidFill>
                  <a:schemeClr val="tx1"/>
                </a:solidFill>
              </a:rPr>
              <a:t>croup </a:t>
            </a:r>
            <a:r>
              <a:rPr lang="en-US" sz="3100" b="0" dirty="0" err="1" smtClean="0">
                <a:solidFill>
                  <a:schemeClr val="tx1"/>
                </a:solidFill>
              </a:rPr>
              <a:t>syndrom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>
                <a:solidFill>
                  <a:schemeClr val="tx1"/>
                </a:solidFill>
              </a:rPr>
              <a:t>and 3% cystic </a:t>
            </a:r>
            <a:r>
              <a:rPr lang="en-US" sz="3100" b="0" dirty="0" smtClean="0">
                <a:solidFill>
                  <a:schemeClr val="tx1"/>
                </a:solidFill>
              </a:rPr>
              <a:t>fibrosis </a:t>
            </a:r>
            <a:r>
              <a:rPr lang="en-US" sz="3100" b="0" dirty="0">
                <a:solidFill>
                  <a:schemeClr val="tx1"/>
                </a:solidFill>
              </a:rPr>
              <a:t>(CF). There </a:t>
            </a:r>
            <a:r>
              <a:rPr lang="en-US" sz="3100" b="0" dirty="0" smtClean="0">
                <a:solidFill>
                  <a:schemeClr val="tx1"/>
                </a:solidFill>
              </a:rPr>
              <a:t>were </a:t>
            </a:r>
            <a:r>
              <a:rPr lang="en-US" sz="3100" b="0" dirty="0">
                <a:solidFill>
                  <a:schemeClr val="tx1"/>
                </a:solidFill>
              </a:rPr>
              <a:t>also some patients with </a:t>
            </a:r>
            <a:r>
              <a:rPr lang="en-US" sz="3100" b="0" dirty="0" smtClean="0">
                <a:solidFill>
                  <a:schemeClr val="tx1"/>
                </a:solidFill>
              </a:rPr>
              <a:t>bronchiectasis</a:t>
            </a:r>
            <a:r>
              <a:rPr lang="en-US" sz="3100" b="0" dirty="0">
                <a:solidFill>
                  <a:schemeClr val="tx1"/>
                </a:solidFill>
              </a:rPr>
              <a:t>, chronic </a:t>
            </a:r>
            <a:r>
              <a:rPr lang="en-US" sz="3100" b="0" dirty="0" err="1" smtClean="0">
                <a:solidFill>
                  <a:schemeClr val="tx1"/>
                </a:solidFill>
              </a:rPr>
              <a:t>rhinosinusitis</a:t>
            </a:r>
            <a:r>
              <a:rPr lang="en-US" sz="3100" b="0" dirty="0">
                <a:solidFill>
                  <a:schemeClr val="tx1"/>
                </a:solidFill>
              </a:rPr>
              <a:t>, </a:t>
            </a:r>
            <a:r>
              <a:rPr lang="en-US" sz="3100" b="0" dirty="0" err="1" smtClean="0">
                <a:solidFill>
                  <a:schemeClr val="tx1"/>
                </a:solidFill>
              </a:rPr>
              <a:t>laryngotracheitis</a:t>
            </a:r>
            <a:r>
              <a:rPr lang="en-US" sz="3100" b="0" dirty="0">
                <a:solidFill>
                  <a:schemeClr val="tx1"/>
                </a:solidFill>
              </a:rPr>
              <a:t>, lung hypoplasia and </a:t>
            </a:r>
            <a:r>
              <a:rPr lang="en-US" sz="3100" b="0" dirty="0" smtClean="0">
                <a:solidFill>
                  <a:schemeClr val="tx1"/>
                </a:solidFill>
              </a:rPr>
              <a:t>primary </a:t>
            </a:r>
            <a:r>
              <a:rPr lang="en-US" sz="3100" b="0" dirty="0">
                <a:solidFill>
                  <a:schemeClr val="tx1"/>
                </a:solidFill>
              </a:rPr>
              <a:t>cilia </a:t>
            </a:r>
            <a:r>
              <a:rPr lang="en-US" sz="3100" b="0" dirty="0" err="1" smtClean="0">
                <a:solidFill>
                  <a:schemeClr val="tx1"/>
                </a:solidFill>
              </a:rPr>
              <a:t>dyskine-sia</a:t>
            </a:r>
            <a:r>
              <a:rPr lang="en-US" sz="3100" b="0" dirty="0" smtClean="0">
                <a:solidFill>
                  <a:schemeClr val="tx1"/>
                </a:solidFill>
              </a:rPr>
              <a:t> </a:t>
            </a:r>
            <a:r>
              <a:rPr lang="en-US" sz="3100" b="0" dirty="0">
                <a:solidFill>
                  <a:schemeClr val="tx1"/>
                </a:solidFill>
              </a:rPr>
              <a:t>(PCD</a:t>
            </a:r>
            <a:r>
              <a:rPr lang="en-US" sz="3100" b="0" dirty="0" smtClean="0">
                <a:solidFill>
                  <a:schemeClr val="tx1"/>
                </a:solidFill>
              </a:rPr>
              <a:t>).</a:t>
            </a:r>
            <a:endParaRPr lang="en-GB" sz="3100" b="0" dirty="0">
              <a:solidFill>
                <a:schemeClr val="tx1"/>
              </a:solidFill>
            </a:endParaRPr>
          </a:p>
        </p:txBody>
      </p:sp>
      <p:sp>
        <p:nvSpPr>
          <p:cNvPr id="78" name="Rechteck 52"/>
          <p:cNvSpPr>
            <a:spLocks noChangeArrowheads="1"/>
          </p:cNvSpPr>
          <p:nvPr/>
        </p:nvSpPr>
        <p:spPr bwMode="auto">
          <a:xfrm>
            <a:off x="12853640" y="15430188"/>
            <a:ext cx="8785622" cy="27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3100" i="1" dirty="0" err="1">
                <a:solidFill>
                  <a:schemeClr val="tx1"/>
                </a:solidFill>
              </a:rPr>
              <a:t>Acceptance</a:t>
            </a:r>
            <a:r>
              <a:rPr lang="de-DE" sz="3100" i="1" dirty="0">
                <a:solidFill>
                  <a:schemeClr val="tx1"/>
                </a:solidFill>
              </a:rPr>
              <a:t> </a:t>
            </a:r>
            <a:r>
              <a:rPr lang="de-DE" sz="3100" i="1" dirty="0" err="1">
                <a:solidFill>
                  <a:schemeClr val="tx1"/>
                </a:solidFill>
              </a:rPr>
              <a:t>and</a:t>
            </a:r>
            <a:r>
              <a:rPr lang="de-DE" sz="3100" i="1" dirty="0">
                <a:solidFill>
                  <a:schemeClr val="tx1"/>
                </a:solidFill>
              </a:rPr>
              <a:t> </a:t>
            </a:r>
            <a:r>
              <a:rPr lang="de-DE" sz="3100" i="1" dirty="0" err="1">
                <a:solidFill>
                  <a:schemeClr val="tx1"/>
                </a:solidFill>
              </a:rPr>
              <a:t>T</a:t>
            </a:r>
            <a:r>
              <a:rPr lang="de-DE" sz="3100" i="1" dirty="0" err="1" smtClean="0">
                <a:solidFill>
                  <a:schemeClr val="tx1"/>
                </a:solidFill>
              </a:rPr>
              <a:t>olerability</a:t>
            </a:r>
            <a:endParaRPr lang="de-DE" sz="3100" dirty="0">
              <a:solidFill>
                <a:schemeClr val="tx1"/>
              </a:solidFill>
            </a:endParaRPr>
          </a:p>
          <a:p>
            <a:r>
              <a:rPr lang="en-US" sz="3100" b="0" dirty="0">
                <a:solidFill>
                  <a:schemeClr val="tx1"/>
                </a:solidFill>
              </a:rPr>
              <a:t>The </a:t>
            </a:r>
            <a:r>
              <a:rPr lang="en-US" sz="3100" b="0" dirty="0" err="1">
                <a:solidFill>
                  <a:schemeClr val="tx1"/>
                </a:solidFill>
              </a:rPr>
              <a:t>nebuliser</a:t>
            </a:r>
            <a:r>
              <a:rPr lang="en-US" sz="3100" b="0" dirty="0">
                <a:solidFill>
                  <a:schemeClr val="tx1"/>
                </a:solidFill>
              </a:rPr>
              <a:t> therapy was well accepted (85%), the tolerability of the inhaled 3% saline </a:t>
            </a:r>
            <a:r>
              <a:rPr lang="en-US" sz="3100" b="0" dirty="0" smtClean="0">
                <a:solidFill>
                  <a:schemeClr val="tx1"/>
                </a:solidFill>
              </a:rPr>
              <a:t>was evaluated as very good (90%). </a:t>
            </a:r>
            <a:r>
              <a:rPr lang="de-DE" sz="3100" b="0" dirty="0" err="1">
                <a:solidFill>
                  <a:schemeClr val="tx1"/>
                </a:solidFill>
              </a:rPr>
              <a:t>Cough</a:t>
            </a:r>
            <a:r>
              <a:rPr lang="de-DE" sz="3100" b="0" dirty="0">
                <a:solidFill>
                  <a:schemeClr val="tx1"/>
                </a:solidFill>
              </a:rPr>
              <a:t> </a:t>
            </a:r>
            <a:r>
              <a:rPr lang="de-DE" sz="3100" b="0" dirty="0" err="1">
                <a:solidFill>
                  <a:schemeClr val="tx1"/>
                </a:solidFill>
              </a:rPr>
              <a:t>as</a:t>
            </a:r>
            <a:r>
              <a:rPr lang="de-DE" sz="3100" b="0" dirty="0">
                <a:solidFill>
                  <a:schemeClr val="tx1"/>
                </a:solidFill>
              </a:rPr>
              <a:t> </a:t>
            </a:r>
            <a:r>
              <a:rPr lang="de-DE" sz="3100" b="0" dirty="0" err="1">
                <a:solidFill>
                  <a:schemeClr val="tx1"/>
                </a:solidFill>
              </a:rPr>
              <a:t>side</a:t>
            </a:r>
            <a:r>
              <a:rPr lang="de-DE" sz="3100" b="0" dirty="0">
                <a:solidFill>
                  <a:schemeClr val="tx1"/>
                </a:solidFill>
              </a:rPr>
              <a:t> </a:t>
            </a:r>
            <a:r>
              <a:rPr lang="de-DE" sz="3100" b="0" dirty="0" err="1">
                <a:solidFill>
                  <a:schemeClr val="tx1"/>
                </a:solidFill>
              </a:rPr>
              <a:t>effect</a:t>
            </a:r>
            <a:r>
              <a:rPr lang="de-DE" sz="3100" b="0" dirty="0">
                <a:solidFill>
                  <a:schemeClr val="tx1"/>
                </a:solidFill>
              </a:rPr>
              <a:t> was </a:t>
            </a:r>
            <a:r>
              <a:rPr lang="de-DE" sz="3100" b="0" dirty="0" err="1">
                <a:solidFill>
                  <a:schemeClr val="tx1"/>
                </a:solidFill>
              </a:rPr>
              <a:t>reported</a:t>
            </a:r>
            <a:r>
              <a:rPr lang="de-DE" sz="3100" b="0" dirty="0">
                <a:solidFill>
                  <a:schemeClr val="tx1"/>
                </a:solidFill>
              </a:rPr>
              <a:t> in 6 </a:t>
            </a:r>
            <a:r>
              <a:rPr lang="de-DE" sz="3100" b="0" dirty="0" err="1" smtClean="0">
                <a:solidFill>
                  <a:schemeClr val="tx1"/>
                </a:solidFill>
              </a:rPr>
              <a:t>of</a:t>
            </a:r>
            <a:r>
              <a:rPr lang="de-DE" sz="3100" b="0" dirty="0" smtClean="0">
                <a:solidFill>
                  <a:schemeClr val="tx1"/>
                </a:solidFill>
              </a:rPr>
              <a:t> </a:t>
            </a:r>
            <a:r>
              <a:rPr lang="de-DE" sz="3100" b="0" dirty="0">
                <a:solidFill>
                  <a:schemeClr val="tx1"/>
                </a:solidFill>
              </a:rPr>
              <a:t>156 </a:t>
            </a:r>
            <a:r>
              <a:rPr lang="de-DE" sz="3100" b="0" dirty="0" err="1">
                <a:solidFill>
                  <a:schemeClr val="tx1"/>
                </a:solidFill>
              </a:rPr>
              <a:t>cases</a:t>
            </a:r>
            <a:r>
              <a:rPr lang="de-DE" sz="3100" b="0" dirty="0">
                <a:solidFill>
                  <a:schemeClr val="tx1"/>
                </a:solidFill>
              </a:rPr>
              <a:t> (</a:t>
            </a:r>
            <a:r>
              <a:rPr lang="de-DE" sz="3100" b="0" dirty="0" smtClean="0">
                <a:solidFill>
                  <a:schemeClr val="tx1"/>
                </a:solidFill>
              </a:rPr>
              <a:t>3.85</a:t>
            </a:r>
            <a:r>
              <a:rPr lang="de-DE" sz="3100" b="0" dirty="0">
                <a:solidFill>
                  <a:schemeClr val="tx1"/>
                </a:solidFill>
              </a:rPr>
              <a:t>%). </a:t>
            </a:r>
            <a:endParaRPr lang="en-GB" sz="3100" b="0" dirty="0">
              <a:solidFill>
                <a:schemeClr val="tx1"/>
              </a:solidFill>
            </a:endParaRPr>
          </a:p>
        </p:txBody>
      </p:sp>
      <p:sp>
        <p:nvSpPr>
          <p:cNvPr id="80" name="Rechteck 13"/>
          <p:cNvSpPr>
            <a:spLocks noChangeArrowheads="1"/>
          </p:cNvSpPr>
          <p:nvPr/>
        </p:nvSpPr>
        <p:spPr bwMode="auto">
          <a:xfrm>
            <a:off x="12853640" y="27015062"/>
            <a:ext cx="8785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Table 4: Acceptance and tolerability of inhaled 3% hypertonic saline</a:t>
            </a:r>
            <a:endParaRPr lang="en-GB" sz="2000" i="1" dirty="0">
              <a:solidFill>
                <a:schemeClr val="tx1"/>
              </a:solidFill>
            </a:endParaRPr>
          </a:p>
        </p:txBody>
      </p:sp>
      <p:sp>
        <p:nvSpPr>
          <p:cNvPr id="81" name="Rechteck 52"/>
          <p:cNvSpPr>
            <a:spLocks noChangeArrowheads="1"/>
          </p:cNvSpPr>
          <p:nvPr/>
        </p:nvSpPr>
        <p:spPr bwMode="auto">
          <a:xfrm>
            <a:off x="25522771" y="27543352"/>
            <a:ext cx="4540781" cy="844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i="1" dirty="0">
                <a:solidFill>
                  <a:schemeClr val="tx1"/>
                </a:solidFill>
              </a:rPr>
              <a:t>Core </a:t>
            </a:r>
            <a:r>
              <a:rPr lang="en-US" sz="3000" i="1" dirty="0" smtClean="0">
                <a:solidFill>
                  <a:schemeClr val="tx1"/>
                </a:solidFill>
              </a:rPr>
              <a:t>Area </a:t>
            </a:r>
            <a:r>
              <a:rPr lang="en-US" sz="3000" i="1" dirty="0">
                <a:solidFill>
                  <a:schemeClr val="tx1"/>
                </a:solidFill>
              </a:rPr>
              <a:t>A</a:t>
            </a:r>
            <a:r>
              <a:rPr lang="en-US" sz="3000" i="1" dirty="0" smtClean="0">
                <a:solidFill>
                  <a:schemeClr val="tx1"/>
                </a:solidFill>
              </a:rPr>
              <a:t>cute </a:t>
            </a:r>
            <a:r>
              <a:rPr lang="en-US" sz="3000" i="1" dirty="0">
                <a:solidFill>
                  <a:schemeClr val="tx1"/>
                </a:solidFill>
              </a:rPr>
              <a:t>and C</a:t>
            </a:r>
            <a:r>
              <a:rPr lang="en-US" sz="3000" i="1" dirty="0" smtClean="0">
                <a:solidFill>
                  <a:schemeClr val="tx1"/>
                </a:solidFill>
              </a:rPr>
              <a:t>hronic Bronchitis</a:t>
            </a:r>
            <a:endParaRPr lang="de-DE" sz="3000" dirty="0">
              <a:solidFill>
                <a:schemeClr val="tx1"/>
              </a:solidFill>
            </a:endParaRPr>
          </a:p>
          <a:p>
            <a:pPr algn="just"/>
            <a:r>
              <a:rPr lang="en-US" sz="3000" b="0" dirty="0" smtClean="0">
                <a:solidFill>
                  <a:schemeClr val="tx1"/>
                </a:solidFill>
              </a:rPr>
              <a:t>A remarkably high </a:t>
            </a:r>
            <a:r>
              <a:rPr lang="en-US" sz="3000" b="0" dirty="0" err="1" smtClean="0">
                <a:solidFill>
                  <a:schemeClr val="tx1"/>
                </a:solidFill>
              </a:rPr>
              <a:t>num-ber</a:t>
            </a:r>
            <a:r>
              <a:rPr lang="en-US" sz="3000" b="0" dirty="0" smtClean="0">
                <a:solidFill>
                  <a:schemeClr val="tx1"/>
                </a:solidFill>
              </a:rPr>
              <a:t> of patients with </a:t>
            </a:r>
            <a:r>
              <a:rPr lang="en-US" sz="3000" b="0" dirty="0" err="1" smtClean="0">
                <a:solidFill>
                  <a:schemeClr val="tx1"/>
                </a:solidFill>
              </a:rPr>
              <a:t>bron-chitis</a:t>
            </a:r>
            <a:r>
              <a:rPr lang="en-US" sz="3000" b="0" dirty="0" smtClean="0">
                <a:solidFill>
                  <a:schemeClr val="tx1"/>
                </a:solidFill>
              </a:rPr>
              <a:t> (94/156, 60%) re-</a:t>
            </a:r>
            <a:r>
              <a:rPr lang="en-US" sz="3000" b="0" dirty="0" err="1" smtClean="0">
                <a:solidFill>
                  <a:schemeClr val="tx1"/>
                </a:solidFill>
              </a:rPr>
              <a:t>ceived</a:t>
            </a:r>
            <a:r>
              <a:rPr lang="en-US" sz="3000" b="0" dirty="0" smtClean="0">
                <a:solidFill>
                  <a:schemeClr val="tx1"/>
                </a:solidFill>
              </a:rPr>
              <a:t> the inhalation therapy with 3% HS. These patients </a:t>
            </a:r>
            <a:r>
              <a:rPr lang="en-US" sz="3000" b="0" dirty="0" err="1" smtClean="0">
                <a:solidFill>
                  <a:schemeClr val="tx1"/>
                </a:solidFill>
              </a:rPr>
              <a:t>bene</a:t>
            </a:r>
            <a:r>
              <a:rPr lang="en-US" sz="3000" b="0" dirty="0" smtClean="0">
                <a:solidFill>
                  <a:schemeClr val="tx1"/>
                </a:solidFill>
              </a:rPr>
              <a:t>-fitted more than the </a:t>
            </a:r>
            <a:r>
              <a:rPr lang="en-US" sz="3000" b="0" dirty="0" err="1" smtClean="0">
                <a:solidFill>
                  <a:schemeClr val="tx1"/>
                </a:solidFill>
              </a:rPr>
              <a:t>av-erage</a:t>
            </a:r>
            <a:r>
              <a:rPr lang="en-US" sz="3000" b="0" dirty="0" smtClean="0">
                <a:solidFill>
                  <a:schemeClr val="tx1"/>
                </a:solidFill>
              </a:rPr>
              <a:t>. Characteristic bronchitis symptoms like bronchial secretion, cough and shortness of breath were well in-</a:t>
            </a:r>
            <a:r>
              <a:rPr lang="en-US" sz="3000" b="0" dirty="0" err="1" smtClean="0">
                <a:solidFill>
                  <a:schemeClr val="tx1"/>
                </a:solidFill>
              </a:rPr>
              <a:t>fluenced</a:t>
            </a:r>
            <a:r>
              <a:rPr lang="en-US" sz="3000" b="0" dirty="0" smtClean="0">
                <a:solidFill>
                  <a:schemeClr val="tx1"/>
                </a:solidFill>
              </a:rPr>
              <a:t> and rated with 68-86% of the maximum possible points. </a:t>
            </a:r>
            <a:endParaRPr lang="en-GB" sz="3000" b="0" dirty="0">
              <a:solidFill>
                <a:schemeClr val="tx1"/>
              </a:solidFill>
            </a:endParaRPr>
          </a:p>
        </p:txBody>
      </p:sp>
      <p:sp>
        <p:nvSpPr>
          <p:cNvPr id="44" name="Rechteck 13"/>
          <p:cNvSpPr>
            <a:spLocks noChangeArrowheads="1"/>
          </p:cNvSpPr>
          <p:nvPr/>
        </p:nvSpPr>
        <p:spPr bwMode="auto">
          <a:xfrm>
            <a:off x="12853640" y="35536256"/>
            <a:ext cx="8602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Table 6: Therapy effect on acute and chronic bronchitis symptoms</a:t>
            </a:r>
            <a:endParaRPr lang="en-GB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51" name="Diagramm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281181"/>
              </p:ext>
            </p:extLst>
          </p:nvPr>
        </p:nvGraphicFramePr>
        <p:xfrm>
          <a:off x="396228" y="24207737"/>
          <a:ext cx="7679580" cy="81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Diagramm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290583"/>
              </p:ext>
            </p:extLst>
          </p:nvPr>
        </p:nvGraphicFramePr>
        <p:xfrm>
          <a:off x="12849362" y="18306628"/>
          <a:ext cx="8285198" cy="87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Diagramm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245633"/>
              </p:ext>
            </p:extLst>
          </p:nvPr>
        </p:nvGraphicFramePr>
        <p:xfrm>
          <a:off x="17246451" y="7599284"/>
          <a:ext cx="12584483" cy="726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Diagramm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362964"/>
              </p:ext>
            </p:extLst>
          </p:nvPr>
        </p:nvGraphicFramePr>
        <p:xfrm>
          <a:off x="21639263" y="18657198"/>
          <a:ext cx="8208912" cy="803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6" name="Diagramm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68065"/>
              </p:ext>
            </p:extLst>
          </p:nvPr>
        </p:nvGraphicFramePr>
        <p:xfrm>
          <a:off x="12844970" y="27651372"/>
          <a:ext cx="12313368" cy="788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8" name="Diagramm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421768"/>
              </p:ext>
            </p:extLst>
          </p:nvPr>
        </p:nvGraphicFramePr>
        <p:xfrm>
          <a:off x="4500712" y="32832306"/>
          <a:ext cx="7488832" cy="844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5" name="Rechteck 36"/>
          <p:cNvSpPr>
            <a:spLocks noChangeArrowheads="1"/>
          </p:cNvSpPr>
          <p:nvPr/>
        </p:nvSpPr>
        <p:spPr bwMode="auto">
          <a:xfrm>
            <a:off x="21926667" y="39983790"/>
            <a:ext cx="7921508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Both" startAt="3"/>
            </a:pPr>
            <a:r>
              <a:rPr lang="en-GB" sz="1800" b="0" dirty="0" err="1" smtClean="0">
                <a:solidFill>
                  <a:srgbClr val="000000"/>
                </a:solidFill>
              </a:rPr>
              <a:t>Everard</a:t>
            </a:r>
            <a:r>
              <a:rPr lang="en-GB" sz="1800" b="0" dirty="0" smtClean="0">
                <a:solidFill>
                  <a:srgbClr val="000000"/>
                </a:solidFill>
              </a:rPr>
              <a:t> et al 2014; Thorax 2014, 69: 1105-1112</a:t>
            </a:r>
            <a:endParaRPr lang="en-GB" sz="1800" b="0" dirty="0" smtClean="0">
              <a:solidFill>
                <a:schemeClr val="tx1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arenBoth" startAt="3"/>
            </a:pPr>
            <a:r>
              <a:rPr lang="en-GB" sz="1800" b="0" dirty="0" smtClean="0">
                <a:solidFill>
                  <a:schemeClr val="tx1"/>
                </a:solidFill>
              </a:rPr>
              <a:t>Zhang L et al. 2011; Cochrane Database Syst. Rev (4), CD 006458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217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83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217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83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Benutzerdefiniert</PresentationFormat>
  <Paragraphs>88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Diseño predeterminado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Rauschenbach,Beatrice</cp:lastModifiedBy>
  <cp:revision>436</cp:revision>
  <cp:lastPrinted>2015-08-31T13:08:10Z</cp:lastPrinted>
  <dcterms:created xsi:type="dcterms:W3CDTF">2011-05-09T10:06:36Z</dcterms:created>
  <dcterms:modified xsi:type="dcterms:W3CDTF">2015-11-04T09:41:07Z</dcterms:modified>
</cp:coreProperties>
</file>